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90" r:id="rId4"/>
    <p:sldId id="258" r:id="rId5"/>
    <p:sldId id="259" r:id="rId6"/>
    <p:sldId id="266" r:id="rId7"/>
    <p:sldId id="305" r:id="rId8"/>
    <p:sldId id="264" r:id="rId9"/>
    <p:sldId id="262" r:id="rId10"/>
    <p:sldId id="306" r:id="rId11"/>
    <p:sldId id="263" r:id="rId12"/>
    <p:sldId id="268" r:id="rId13"/>
    <p:sldId id="269" r:id="rId14"/>
    <p:sldId id="271" r:id="rId15"/>
    <p:sldId id="307" r:id="rId16"/>
    <p:sldId id="272" r:id="rId17"/>
    <p:sldId id="274" r:id="rId18"/>
    <p:sldId id="276" r:id="rId19"/>
    <p:sldId id="277" r:id="rId20"/>
    <p:sldId id="279" r:id="rId21"/>
    <p:sldId id="280" r:id="rId22"/>
    <p:sldId id="308" r:id="rId23"/>
    <p:sldId id="293" r:id="rId24"/>
    <p:sldId id="284" r:id="rId25"/>
    <p:sldId id="285" r:id="rId26"/>
    <p:sldId id="286" r:id="rId27"/>
    <p:sldId id="287" r:id="rId28"/>
    <p:sldId id="289" r:id="rId29"/>
    <p:sldId id="309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27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222222222222223E-2"/>
          <c:y val="0.30582385535141443"/>
          <c:w val="0.93888888888888888"/>
          <c:h val="0.4680347862500093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'2012-13 AB to PY AB UGF'!$B$58</c:f>
              <c:strCache>
                <c:ptCount val="1"/>
                <c:pt idx="0">
                  <c:v>Unrestricted</c:v>
                </c:pt>
              </c:strCache>
            </c:strRef>
          </c:tx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 $</a:t>
                    </a:r>
                    <a:r>
                      <a:rPr lang="en-US" smtClean="0"/>
                      <a:t>56,579,887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'2012-13 AB to PY AB UGF'!$A$59:$A$61</c:f>
              <c:strCache>
                <c:ptCount val="3"/>
                <c:pt idx="0">
                  <c:v>2010-11  </c:v>
                </c:pt>
                <c:pt idx="1">
                  <c:v>2011-12</c:v>
                </c:pt>
                <c:pt idx="2">
                  <c:v>2012-13</c:v>
                </c:pt>
              </c:strCache>
            </c:strRef>
          </c:cat>
          <c:val>
            <c:numRef>
              <c:f>'2012-13 AB to PY AB UGF'!$B$59:$B$61</c:f>
              <c:numCache>
                <c:formatCode>_("$"* #,##0_);_("$"* \(#,##0\);_("$"* "-"??_);_(@_)</c:formatCode>
                <c:ptCount val="3"/>
                <c:pt idx="0">
                  <c:v>62105310</c:v>
                </c:pt>
                <c:pt idx="1">
                  <c:v>60402656</c:v>
                </c:pt>
                <c:pt idx="2">
                  <c:v>56468727</c:v>
                </c:pt>
              </c:numCache>
            </c:numRef>
          </c:val>
        </c:ser>
        <c:ser>
          <c:idx val="1"/>
          <c:order val="1"/>
          <c:tx>
            <c:strRef>
              <c:f>'2012-13 AB to PY AB UGF'!$C$58</c:f>
              <c:strCache>
                <c:ptCount val="1"/>
                <c:pt idx="0">
                  <c:v>Restricted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 $</a:t>
                    </a:r>
                    <a:r>
                      <a:rPr lang="en-US" smtClean="0"/>
                      <a:t>11,526,066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'2012-13 AB to PY AB UGF'!$A$59:$A$61</c:f>
              <c:strCache>
                <c:ptCount val="3"/>
                <c:pt idx="0">
                  <c:v>2010-11  </c:v>
                </c:pt>
                <c:pt idx="1">
                  <c:v>2011-12</c:v>
                </c:pt>
                <c:pt idx="2">
                  <c:v>2012-13</c:v>
                </c:pt>
              </c:strCache>
            </c:strRef>
          </c:cat>
          <c:val>
            <c:numRef>
              <c:f>'2012-13 AB to PY AB UGF'!$C$59:$C$61</c:f>
              <c:numCache>
                <c:formatCode>_("$"* #,##0_);_("$"* \(#,##0\);_("$"* "-"??_);_(@_)</c:formatCode>
                <c:ptCount val="3"/>
                <c:pt idx="0">
                  <c:v>11529066</c:v>
                </c:pt>
                <c:pt idx="1">
                  <c:v>9413333</c:v>
                </c:pt>
                <c:pt idx="2">
                  <c:v>9467866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168932480"/>
        <c:axId val="168934016"/>
        <c:axId val="0"/>
      </c:bar3DChart>
      <c:catAx>
        <c:axId val="16893248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168934016"/>
        <c:crosses val="autoZero"/>
        <c:auto val="1"/>
        <c:lblAlgn val="ctr"/>
        <c:lblOffset val="100"/>
        <c:noMultiLvlLbl val="0"/>
      </c:catAx>
      <c:valAx>
        <c:axId val="168934016"/>
        <c:scaling>
          <c:orientation val="minMax"/>
        </c:scaling>
        <c:delete val="1"/>
        <c:axPos val="l"/>
        <c:numFmt formatCode="_(&quot;$&quot;* #,##0_);_(&quot;$&quot;* \(#,##0\);_(&quot;$&quot;* &quot;-&quot;??_);_(@_)" sourceLinked="1"/>
        <c:majorTickMark val="out"/>
        <c:minorTickMark val="none"/>
        <c:tickLblPos val="nextTo"/>
        <c:crossAx val="1689324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6215201224846896"/>
          <c:y val="0.9191834354039079"/>
          <c:w val="0.46458464566929136"/>
          <c:h val="7.7886204395390735E-2"/>
        </c:manualLayout>
      </c:layout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SALES MIX PERCENTAGES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862917564454388"/>
          <c:y val="0.14322023383440707"/>
          <c:w val="0.68608780788577228"/>
          <c:h val="0.83455754394337067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'[Bookstore KPI.xls]Sheet2'!$B$33</c:f>
              <c:strCache>
                <c:ptCount val="1"/>
                <c:pt idx="0">
                  <c:v>New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'[Bookstore KPI.xls]Sheet2'!$A$36:$A$38</c:f>
              <c:strCache>
                <c:ptCount val="3"/>
                <c:pt idx="0">
                  <c:v>Grossmont 2010</c:v>
                </c:pt>
                <c:pt idx="1">
                  <c:v>Grossmont 2011</c:v>
                </c:pt>
                <c:pt idx="2">
                  <c:v>Grossmont 2012</c:v>
                </c:pt>
              </c:strCache>
            </c:strRef>
          </c:cat>
          <c:val>
            <c:numRef>
              <c:f>'[Bookstore KPI.xls]Sheet2'!$B$36:$B$38</c:f>
              <c:numCache>
                <c:formatCode>0.0%</c:formatCode>
                <c:ptCount val="3"/>
                <c:pt idx="0">
                  <c:v>0.70802743072342811</c:v>
                </c:pt>
                <c:pt idx="1">
                  <c:v>0.67672756742247309</c:v>
                </c:pt>
                <c:pt idx="2">
                  <c:v>0.65487636247023528</c:v>
                </c:pt>
              </c:numCache>
            </c:numRef>
          </c:val>
        </c:ser>
        <c:ser>
          <c:idx val="1"/>
          <c:order val="1"/>
          <c:tx>
            <c:strRef>
              <c:f>'[Bookstore KPI.xls]Sheet2'!$C$33</c:f>
              <c:strCache>
                <c:ptCount val="1"/>
                <c:pt idx="0">
                  <c:v>Used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'[Bookstore KPI.xls]Sheet2'!$A$36:$A$38</c:f>
              <c:strCache>
                <c:ptCount val="3"/>
                <c:pt idx="0">
                  <c:v>Grossmont 2010</c:v>
                </c:pt>
                <c:pt idx="1">
                  <c:v>Grossmont 2011</c:v>
                </c:pt>
                <c:pt idx="2">
                  <c:v>Grossmont 2012</c:v>
                </c:pt>
              </c:strCache>
            </c:strRef>
          </c:cat>
          <c:val>
            <c:numRef>
              <c:f>'[Bookstore KPI.xls]Sheet2'!$C$36:$C$38</c:f>
              <c:numCache>
                <c:formatCode>0.0%</c:formatCode>
                <c:ptCount val="3"/>
                <c:pt idx="0">
                  <c:v>0.29197256927657195</c:v>
                </c:pt>
                <c:pt idx="1">
                  <c:v>0.29062028611004265</c:v>
                </c:pt>
                <c:pt idx="2">
                  <c:v>0.25435265153988446</c:v>
                </c:pt>
              </c:numCache>
            </c:numRef>
          </c:val>
        </c:ser>
        <c:ser>
          <c:idx val="2"/>
          <c:order val="2"/>
          <c:tx>
            <c:strRef>
              <c:f>'[Bookstore KPI.xls]Sheet2'!$D$33</c:f>
              <c:strCache>
                <c:ptCount val="1"/>
                <c:pt idx="0">
                  <c:v>Rental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'[Bookstore KPI.xls]Sheet2'!$A$36:$A$38</c:f>
              <c:strCache>
                <c:ptCount val="3"/>
                <c:pt idx="0">
                  <c:v>Grossmont 2010</c:v>
                </c:pt>
                <c:pt idx="1">
                  <c:v>Grossmont 2011</c:v>
                </c:pt>
                <c:pt idx="2">
                  <c:v>Grossmont 2012</c:v>
                </c:pt>
              </c:strCache>
            </c:strRef>
          </c:cat>
          <c:val>
            <c:numRef>
              <c:f>'[Bookstore KPI.xls]Sheet2'!$D$36:$D$38</c:f>
              <c:numCache>
                <c:formatCode>0.0%</c:formatCode>
                <c:ptCount val="3"/>
                <c:pt idx="0">
                  <c:v>0</c:v>
                </c:pt>
                <c:pt idx="1">
                  <c:v>2.4810352721782804E-2</c:v>
                </c:pt>
                <c:pt idx="2">
                  <c:v>8.4887359692142117E-2</c:v>
                </c:pt>
              </c:numCache>
            </c:numRef>
          </c:val>
        </c:ser>
        <c:ser>
          <c:idx val="3"/>
          <c:order val="3"/>
          <c:tx>
            <c:strRef>
              <c:f>'[Bookstore KPI.xls]Sheet2'!$E$33</c:f>
              <c:strCache>
                <c:ptCount val="1"/>
                <c:pt idx="0">
                  <c:v>E-Book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layout>
                <c:manualLayout>
                  <c:x val="7.0440250409543617E-2"/>
                  <c:y val="-2.02020202020202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4842766060140106E-2"/>
                  <c:y val="-4.04040404040407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'[Bookstore KPI.xls]Sheet2'!$A$36:$A$38</c:f>
              <c:strCache>
                <c:ptCount val="3"/>
                <c:pt idx="0">
                  <c:v>Grossmont 2010</c:v>
                </c:pt>
                <c:pt idx="1">
                  <c:v>Grossmont 2011</c:v>
                </c:pt>
                <c:pt idx="2">
                  <c:v>Grossmont 2012</c:v>
                </c:pt>
              </c:strCache>
            </c:strRef>
          </c:cat>
          <c:val>
            <c:numRef>
              <c:f>'[Bookstore KPI.xls]Sheet2'!$E$36:$E$38</c:f>
              <c:numCache>
                <c:formatCode>0.0%</c:formatCode>
                <c:ptCount val="3"/>
                <c:pt idx="0">
                  <c:v>0</c:v>
                </c:pt>
                <c:pt idx="1">
                  <c:v>7.8417937457015106E-3</c:v>
                </c:pt>
                <c:pt idx="2">
                  <c:v>5.8836262977381235E-3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180276224"/>
        <c:axId val="180290304"/>
        <c:axId val="0"/>
      </c:bar3DChart>
      <c:catAx>
        <c:axId val="18027622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80290304"/>
        <c:crosses val="autoZero"/>
        <c:auto val="1"/>
        <c:lblAlgn val="ctr"/>
        <c:lblOffset val="100"/>
        <c:noMultiLvlLbl val="0"/>
      </c:catAx>
      <c:valAx>
        <c:axId val="180290304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180276224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80332032"/>
        <c:axId val="180333568"/>
        <c:axId val="0"/>
      </c:bar3DChart>
      <c:catAx>
        <c:axId val="18033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0333568"/>
        <c:crosses val="autoZero"/>
        <c:auto val="1"/>
        <c:lblAlgn val="ctr"/>
        <c:lblOffset val="100"/>
        <c:noMultiLvlLbl val="0"/>
      </c:catAx>
      <c:valAx>
        <c:axId val="1803335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Number</a:t>
                </a:r>
                <a:r>
                  <a:rPr lang="en-US" baseline="0" dirty="0"/>
                  <a:t> of C</a:t>
                </a:r>
                <a:r>
                  <a:rPr lang="en-US" dirty="0"/>
                  <a:t>opies</a:t>
                </a:r>
              </a:p>
            </c:rich>
          </c:tx>
          <c:overlay val="0"/>
        </c:title>
        <c:numFmt formatCode="_(* #,##0_);_(* \(#,##0\);_(* &quot;-&quot;??_);_(@_)" sourceLinked="1"/>
        <c:majorTickMark val="none"/>
        <c:minorTickMark val="none"/>
        <c:tickLblPos val="nextTo"/>
        <c:crossAx val="18033203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80341760"/>
        <c:axId val="178967296"/>
        <c:axId val="0"/>
      </c:bar3DChart>
      <c:catAx>
        <c:axId val="18034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8967296"/>
        <c:crosses val="autoZero"/>
        <c:auto val="1"/>
        <c:lblAlgn val="ctr"/>
        <c:lblOffset val="100"/>
        <c:noMultiLvlLbl val="0"/>
      </c:catAx>
      <c:valAx>
        <c:axId val="17896729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Number</a:t>
                </a:r>
                <a:r>
                  <a:rPr lang="en-US" baseline="0" dirty="0"/>
                  <a:t> of C</a:t>
                </a:r>
                <a:r>
                  <a:rPr lang="en-US" dirty="0"/>
                  <a:t>opies</a:t>
                </a:r>
              </a:p>
            </c:rich>
          </c:tx>
          <c:overlay val="0"/>
        </c:title>
        <c:numFmt formatCode="_(* #,##0_);_(* \(#,##0\);_(* &quot;-&quot;??_);_(@_)" sourceLinked="1"/>
        <c:majorTickMark val="none"/>
        <c:minorTickMark val="none"/>
        <c:tickLblPos val="nextTo"/>
        <c:crossAx val="18034176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0.17708</cdr:x>
      <cdr:y>0.25</cdr:y>
    </cdr:from>
    <cdr:to>
      <cdr:x>0.34259</cdr:x>
      <cdr:y>0.34028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57298" y="1131491"/>
          <a:ext cx="1362102" cy="4086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b="1" dirty="0"/>
            <a:t>$</a:t>
          </a:r>
          <a:r>
            <a:rPr lang="en-US" sz="2000" b="1" dirty="0" smtClean="0"/>
            <a:t>73,631,376</a:t>
          </a:r>
          <a:endParaRPr lang="en-US" sz="2000" b="1" dirty="0"/>
        </a:p>
      </cdr:txBody>
    </cdr:sp>
  </cdr:relSizeAnchor>
  <cdr:relSizeAnchor xmlns:cdr="http://schemas.openxmlformats.org/drawingml/2006/chartDrawing">
    <cdr:from>
      <cdr:x>0.4125</cdr:x>
      <cdr:y>0.27431</cdr:y>
    </cdr:from>
    <cdr:to>
      <cdr:x>0.59167</cdr:x>
      <cdr:y>0.36111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85950" y="752475"/>
          <a:ext cx="81915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b="1" dirty="0"/>
            <a:t>$</a:t>
          </a:r>
          <a:r>
            <a:rPr lang="en-US" sz="2000" b="1" dirty="0" smtClean="0"/>
            <a:t>69,815,989</a:t>
          </a:r>
          <a:endParaRPr lang="en-US" sz="2000" dirty="0"/>
        </a:p>
      </cdr:txBody>
    </cdr:sp>
  </cdr:relSizeAnchor>
  <cdr:relSizeAnchor xmlns:cdr="http://schemas.openxmlformats.org/drawingml/2006/chartDrawing">
    <cdr:from>
      <cdr:x>0.67083</cdr:x>
      <cdr:y>0.28125</cdr:y>
    </cdr:from>
    <cdr:to>
      <cdr:x>0.85417</cdr:x>
      <cdr:y>0.375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67050" y="771525"/>
          <a:ext cx="838200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b="1" dirty="0"/>
            <a:t>$</a:t>
          </a:r>
          <a:r>
            <a:rPr lang="en-US" sz="2000" b="1" dirty="0" smtClean="0"/>
            <a:t>66,047,753</a:t>
          </a:r>
          <a:endParaRPr lang="en-US" sz="20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47D6C-198F-4762-AC8C-8C5BC052AE0B}" type="datetimeFigureOut">
              <a:rPr lang="en-US" smtClean="0"/>
              <a:t>1/15/2013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86C3D-62EC-4778-A5D7-6F341FE819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730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ABEB6-0817-4051-8A96-752E86C01382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051C8-E3FC-440D-973E-C711ABDD1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01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051C8-E3FC-440D-973E-C711ABDD13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90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BE6C-3FE4-4D64-86EE-B2D402544EA6}" type="datetimeFigureOut">
              <a:rPr lang="en-US" smtClean="0"/>
              <a:t>1/15/2013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3277E-ABBE-4FA8-88E9-6974D379C5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487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BE6C-3FE4-4D64-86EE-B2D402544EA6}" type="datetimeFigureOut">
              <a:rPr lang="en-US" smtClean="0"/>
              <a:t>1/15/2013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3277E-ABBE-4FA8-88E9-6974D379C5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3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BE6C-3FE4-4D64-86EE-B2D402544EA6}" type="datetimeFigureOut">
              <a:rPr lang="en-US" smtClean="0"/>
              <a:t>1/15/2013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3277E-ABBE-4FA8-88E9-6974D379C5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407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BE6C-3FE4-4D64-86EE-B2D402544EA6}" type="datetimeFigureOut">
              <a:rPr lang="en-US" smtClean="0"/>
              <a:t>1/15/2013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3277E-ABBE-4FA8-88E9-6974D379C5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132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BE6C-3FE4-4D64-86EE-B2D402544EA6}" type="datetimeFigureOut">
              <a:rPr lang="en-US" smtClean="0"/>
              <a:t>1/15/2013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3277E-ABBE-4FA8-88E9-6974D379C5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16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BE6C-3FE4-4D64-86EE-B2D402544EA6}" type="datetimeFigureOut">
              <a:rPr lang="en-US" smtClean="0"/>
              <a:t>1/15/2013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3277E-ABBE-4FA8-88E9-6974D379C5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485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BE6C-3FE4-4D64-86EE-B2D402544EA6}" type="datetimeFigureOut">
              <a:rPr lang="en-US" smtClean="0"/>
              <a:t>1/15/2013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3277E-ABBE-4FA8-88E9-6974D379C5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423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BE6C-3FE4-4D64-86EE-B2D402544EA6}" type="datetimeFigureOut">
              <a:rPr lang="en-US" smtClean="0"/>
              <a:t>1/15/2013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3277E-ABBE-4FA8-88E9-6974D379C5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971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BE6C-3FE4-4D64-86EE-B2D402544EA6}" type="datetimeFigureOut">
              <a:rPr lang="en-US" smtClean="0"/>
              <a:t>1/15/2013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3277E-ABBE-4FA8-88E9-6974D379C5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337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BE6C-3FE4-4D64-86EE-B2D402544EA6}" type="datetimeFigureOut">
              <a:rPr lang="en-US" smtClean="0"/>
              <a:t>1/15/2013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3277E-ABBE-4FA8-88E9-6974D379C5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237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BE6C-3FE4-4D64-86EE-B2D402544EA6}" type="datetimeFigureOut">
              <a:rPr lang="en-US" smtClean="0"/>
              <a:t>1/15/2013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3277E-ABBE-4FA8-88E9-6974D379C5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131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FBE6C-3FE4-4D64-86EE-B2D402544EA6}" type="datetimeFigureOut">
              <a:rPr lang="en-US" smtClean="0"/>
              <a:t>1/15/2013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3277E-ABBE-4FA8-88E9-6974D379C5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176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Administrative Services Program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Facilities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500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Facilities Program Needs Identified by Program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To improve classroom environment and satisfaction survey results update classroom </a:t>
            </a:r>
            <a:r>
              <a:rPr lang="en-US" dirty="0"/>
              <a:t>furnishings &amp; </a:t>
            </a:r>
            <a:r>
              <a:rPr lang="en-US" dirty="0" smtClean="0"/>
              <a:t>furnishing standards</a:t>
            </a:r>
          </a:p>
          <a:p>
            <a:r>
              <a:rPr lang="en-US" dirty="0" smtClean="0"/>
              <a:t>To </a:t>
            </a:r>
            <a:r>
              <a:rPr lang="en-US" dirty="0"/>
              <a:t>improve safety and to increase the  effectiveness of services provided to the campus, replace the Facilities and Maintenance compound</a:t>
            </a:r>
          </a:p>
          <a:p>
            <a:r>
              <a:rPr lang="en-US" dirty="0"/>
              <a:t>To provide the critical level of supervision, support services, and project communication Fill vacant Director and Administrative Assistant position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132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Facilities Goals Based on Program Review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Identify and incorporate sustainable practices and technologies in all construction and remodel projects</a:t>
            </a:r>
          </a:p>
          <a:p>
            <a:r>
              <a:rPr lang="en-US" dirty="0" smtClean="0"/>
              <a:t>Assist in the identification, prioritization and completion of scheduled maintenance and Facilities Master </a:t>
            </a:r>
            <a:r>
              <a:rPr lang="en-US" dirty="0"/>
              <a:t>P</a:t>
            </a:r>
            <a:r>
              <a:rPr lang="en-US" dirty="0" smtClean="0"/>
              <a:t>lan projects</a:t>
            </a:r>
          </a:p>
          <a:p>
            <a:r>
              <a:rPr lang="en-US" dirty="0" smtClean="0"/>
              <a:t>Seek college funding to implement blue print scanning project </a:t>
            </a:r>
          </a:p>
          <a:p>
            <a:r>
              <a:rPr lang="en-US" dirty="0" smtClean="0"/>
              <a:t>Increase revenue generated by facilities from outside sources including cell towers and facility rentals</a:t>
            </a:r>
          </a:p>
          <a:p>
            <a:r>
              <a:rPr lang="en-US" dirty="0" smtClean="0"/>
              <a:t>Pursue appropriate staffing levels that will allow for proper coverage and supervision of college facilities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433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Administrative Services Program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Custodial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465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Custodial Positions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280625"/>
              </p:ext>
            </p:extLst>
          </p:nvPr>
        </p:nvGraphicFramePr>
        <p:xfrm>
          <a:off x="609600" y="1905000"/>
          <a:ext cx="7772400" cy="2992755"/>
        </p:xfrm>
        <a:graphic>
          <a:graphicData uri="http://schemas.openxmlformats.org/drawingml/2006/table">
            <a:tbl>
              <a:tblPr/>
              <a:tblGrid>
                <a:gridCol w="4800600"/>
                <a:gridCol w="29718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Position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Status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Custodial Supervisor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Filled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Custodial Supervisor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Filled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Custodian,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Sr.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Filled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Custodian,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Sr.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Filled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Custodian - twenty three (23) positions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 Filled, </a:t>
                      </a:r>
                      <a:r>
                        <a:rPr lang="en-US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 vacant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2072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Custodial KPI’s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867619"/>
              </p:ext>
            </p:extLst>
          </p:nvPr>
        </p:nvGraphicFramePr>
        <p:xfrm>
          <a:off x="762000" y="1447800"/>
          <a:ext cx="7543800" cy="4799677"/>
        </p:xfrm>
        <a:graphic>
          <a:graphicData uri="http://schemas.openxmlformats.org/drawingml/2006/table">
            <a:tbl>
              <a:tblPr firstRow="1" firstCol="1" bandRow="1"/>
              <a:tblGrid>
                <a:gridCol w="3152051"/>
                <a:gridCol w="1494144"/>
                <a:gridCol w="1526005"/>
                <a:gridCol w="1371600"/>
              </a:tblGrid>
              <a:tr h="254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8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2009-10</a:t>
                      </a:r>
                      <a:endParaRPr lang="en-US" sz="18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2010-11</a:t>
                      </a:r>
                      <a:endParaRPr lang="en-US" sz="18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2011-12</a:t>
                      </a:r>
                      <a:endParaRPr lang="en-US" sz="18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58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Building maintained per Custodian area by Gross Square Feet (less parking structure)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        20,307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            23,155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       23,155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6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Building </a:t>
                      </a:r>
                      <a:r>
                        <a:rPr lang="en-US" sz="2000" b="1" dirty="0">
                          <a:effectLst/>
                          <a:latin typeface="+mn-lt"/>
                          <a:ea typeface="Calibri"/>
                          <a:cs typeface="Arial"/>
                        </a:rPr>
                        <a:t> </a:t>
                      </a: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Area to be Maintained</a:t>
                      </a:r>
                      <a:endParaRPr lang="en-US" sz="2000" b="1" dirty="0">
                        <a:effectLst/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    84,614.00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       96,477.83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   96,477.83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6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Classroom Efficiency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95.10%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97.74%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99.53%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6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Maintenance &amp; Operations Expenditures per GSF (less parking structure)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$5.51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$5.21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$5.29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158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Custodial Student </a:t>
            </a:r>
            <a:br>
              <a:rPr lang="en-US" dirty="0" smtClean="0"/>
            </a:br>
            <a:r>
              <a:rPr lang="en-US" dirty="0" smtClean="0"/>
              <a:t>Satisfaction Surveys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008153"/>
              </p:ext>
            </p:extLst>
          </p:nvPr>
        </p:nvGraphicFramePr>
        <p:xfrm>
          <a:off x="1066798" y="1676400"/>
          <a:ext cx="6934201" cy="4038599"/>
        </p:xfrm>
        <a:graphic>
          <a:graphicData uri="http://schemas.openxmlformats.org/drawingml/2006/table">
            <a:tbl>
              <a:tblPr firstRow="1" firstCol="1" bandRow="1"/>
              <a:tblGrid>
                <a:gridCol w="3604217"/>
                <a:gridCol w="1567051"/>
                <a:gridCol w="1762933"/>
              </a:tblGrid>
              <a:tr h="5509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Satisfaction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Fall 2011</a:t>
                      </a:r>
                      <a:endParaRPr lang="en-US" sz="14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Fall 2010</a:t>
                      </a:r>
                      <a:endParaRPr lang="en-US" sz="14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5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"/>
                          <a:ea typeface="Cambria"/>
                          <a:cs typeface="Times New Roman"/>
                        </a:rPr>
                        <a:t>Courteousness of staff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97.8%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97.3%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were 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5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"/>
                          <a:ea typeface="Cambria"/>
                          <a:cs typeface="Times New Roman"/>
                        </a:rPr>
                        <a:t>Cleanliness</a:t>
                      </a:r>
                      <a:r>
                        <a:rPr lang="en-US" sz="2000" b="1" baseline="0" dirty="0" smtClean="0">
                          <a:effectLst/>
                          <a:latin typeface="Arial"/>
                          <a:ea typeface="Cambria"/>
                          <a:cs typeface="Times New Roman"/>
                        </a:rPr>
                        <a:t> of classrooms and labs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94.1%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were 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93.8%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were 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1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"/>
                          <a:ea typeface="Cambria"/>
                          <a:cs typeface="Times New Roman"/>
                        </a:rPr>
                        <a:t>Overall</a:t>
                      </a:r>
                      <a:r>
                        <a:rPr lang="en-US" sz="2000" b="1" baseline="0" dirty="0" smtClean="0">
                          <a:effectLst/>
                          <a:latin typeface="Arial"/>
                          <a:ea typeface="Cambria"/>
                          <a:cs typeface="Times New Roman"/>
                        </a:rPr>
                        <a:t> condition of classrooms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95.0%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were 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94.6%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were 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5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mbria"/>
                          <a:cs typeface="Times New Roman"/>
                        </a:rPr>
                        <a:t>Level</a:t>
                      </a:r>
                      <a:r>
                        <a:rPr lang="en-US" sz="2000" b="1" baseline="0" dirty="0" smtClean="0">
                          <a:effectLst/>
                          <a:latin typeface="Calibri"/>
                          <a:ea typeface="Cambria"/>
                          <a:cs typeface="Times New Roman"/>
                        </a:rPr>
                        <a:t> of supplies in restrooms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80.6%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were 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82.0%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were 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6290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600" dirty="0" smtClean="0"/>
              <a:t>Custodial Faculty &amp; Staff </a:t>
            </a:r>
            <a:br>
              <a:rPr lang="en-US" sz="3600" dirty="0" smtClean="0"/>
            </a:br>
            <a:r>
              <a:rPr lang="en-US" sz="3600" dirty="0" smtClean="0"/>
              <a:t>Satisfaction Surveys</a:t>
            </a:r>
            <a:endParaRPr lang="en-US" sz="3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085866"/>
              </p:ext>
            </p:extLst>
          </p:nvPr>
        </p:nvGraphicFramePr>
        <p:xfrm>
          <a:off x="685800" y="1143000"/>
          <a:ext cx="7772400" cy="5432853"/>
        </p:xfrm>
        <a:graphic>
          <a:graphicData uri="http://schemas.openxmlformats.org/drawingml/2006/table">
            <a:tbl>
              <a:tblPr firstRow="1" firstCol="1" bandRow="1"/>
              <a:tblGrid>
                <a:gridCol w="5105400"/>
                <a:gridCol w="2667000"/>
              </a:tblGrid>
              <a:tr h="3604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Satisfaction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Fall 2011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12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mbria"/>
                          <a:cs typeface="Times New Roman"/>
                        </a:rPr>
                        <a:t>Courteousness of staff</a:t>
                      </a:r>
                      <a:endParaRPr lang="en-US" sz="2000" b="1" dirty="0">
                        <a:effectLst/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92.0% </a:t>
                      </a:r>
                      <a:r>
                        <a:rPr lang="en-US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were satisfied</a:t>
                      </a:r>
                      <a:endParaRPr lang="en-US" sz="2000" b="1" dirty="0">
                        <a:effectLst/>
                        <a:latin typeface="+mn-lt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6.5% </a:t>
                      </a:r>
                      <a:r>
                        <a:rPr lang="en-US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were neutral</a:t>
                      </a:r>
                      <a:endParaRPr lang="en-US" sz="2000" b="1" dirty="0">
                        <a:effectLst/>
                        <a:latin typeface="+mn-lt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1.5% </a:t>
                      </a:r>
                      <a:r>
                        <a:rPr lang="en-US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were dissatisfied</a:t>
                      </a:r>
                      <a:endParaRPr lang="en-US" sz="2000" b="1" dirty="0">
                        <a:effectLst/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12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mbria"/>
                          <a:cs typeface="Times New Roman"/>
                        </a:rPr>
                        <a:t>Assistance with Special Set</a:t>
                      </a:r>
                      <a:r>
                        <a:rPr lang="en-US" sz="2000" b="1" baseline="0" dirty="0" smtClean="0">
                          <a:effectLst/>
                          <a:latin typeface="+mn-lt"/>
                          <a:ea typeface="Cambria"/>
                          <a:cs typeface="Times New Roman"/>
                        </a:rPr>
                        <a:t> ups and events</a:t>
                      </a:r>
                      <a:endParaRPr lang="en-US" sz="2000" b="1" dirty="0">
                        <a:effectLst/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85.0% were satisfied</a:t>
                      </a:r>
                      <a:endParaRPr lang="en-US" sz="2000" b="1" dirty="0" smtClean="0">
                        <a:effectLst/>
                        <a:latin typeface="+mn-lt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13.6% were neutral</a:t>
                      </a:r>
                      <a:endParaRPr lang="en-US" sz="2000" b="1" dirty="0" smtClean="0">
                        <a:effectLst/>
                        <a:latin typeface="+mn-lt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1.4% were dissatisfied</a:t>
                      </a:r>
                      <a:endParaRPr lang="en-US" sz="2000" b="1" dirty="0">
                        <a:effectLst/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12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mbria"/>
                          <a:cs typeface="Times New Roman"/>
                        </a:rPr>
                        <a:t>Timeliness of staff response to requests for service</a:t>
                      </a:r>
                      <a:endParaRPr lang="en-US" sz="2000" b="1" dirty="0">
                        <a:effectLst/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80.9% were satisfied</a:t>
                      </a:r>
                      <a:endParaRPr lang="en-US" sz="2000" b="1" dirty="0" smtClean="0">
                        <a:effectLst/>
                        <a:latin typeface="+mn-lt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10.8% were neutral</a:t>
                      </a:r>
                      <a:endParaRPr lang="en-US" sz="2000" b="1" dirty="0" smtClean="0">
                        <a:effectLst/>
                        <a:latin typeface="+mn-lt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8.3% were dissatisfied</a:t>
                      </a:r>
                      <a:endParaRPr lang="en-US" sz="2000" b="1" dirty="0">
                        <a:effectLst/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9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mbria"/>
                          <a:cs typeface="Times New Roman"/>
                        </a:rPr>
                        <a:t>Cleanliness</a:t>
                      </a:r>
                      <a:r>
                        <a:rPr lang="en-US" sz="2000" b="1" baseline="0" dirty="0" smtClean="0">
                          <a:effectLst/>
                          <a:latin typeface="+mn-lt"/>
                          <a:ea typeface="Cambria"/>
                          <a:cs typeface="Times New Roman"/>
                        </a:rPr>
                        <a:t> of classrooms and labs</a:t>
                      </a:r>
                      <a:endParaRPr lang="en-US" sz="2000" b="1" dirty="0">
                        <a:effectLst/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68.6</a:t>
                      </a:r>
                      <a:r>
                        <a:rPr lang="en-US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% were satisfied</a:t>
                      </a:r>
                      <a:endParaRPr lang="en-US" sz="2000" b="1" dirty="0">
                        <a:effectLst/>
                        <a:latin typeface="+mn-lt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15.7% </a:t>
                      </a:r>
                      <a:r>
                        <a:rPr lang="en-US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were neutral</a:t>
                      </a:r>
                      <a:endParaRPr lang="en-US" sz="2000" b="1" dirty="0">
                        <a:effectLst/>
                        <a:latin typeface="+mn-lt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15.7% </a:t>
                      </a:r>
                      <a:r>
                        <a:rPr lang="en-US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were dissatisfied</a:t>
                      </a:r>
                      <a:endParaRPr lang="en-US" sz="2000" b="1" dirty="0">
                        <a:effectLst/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9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mbria"/>
                          <a:cs typeface="Times New Roman"/>
                        </a:rPr>
                        <a:t>Cleanliness</a:t>
                      </a:r>
                      <a:r>
                        <a:rPr lang="en-US" sz="2000" b="1" baseline="0" dirty="0" smtClean="0">
                          <a:effectLst/>
                          <a:latin typeface="+mn-lt"/>
                          <a:ea typeface="Cambria"/>
                          <a:cs typeface="Times New Roman"/>
                        </a:rPr>
                        <a:t> of Restrooms</a:t>
                      </a:r>
                      <a:endParaRPr lang="en-US" sz="2000" b="1" dirty="0">
                        <a:effectLst/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58.3% </a:t>
                      </a:r>
                      <a:r>
                        <a:rPr lang="en-US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were satisfied</a:t>
                      </a:r>
                      <a:endParaRPr lang="en-US" sz="2000" b="1" dirty="0">
                        <a:effectLst/>
                        <a:latin typeface="+mn-lt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19.6% </a:t>
                      </a:r>
                      <a:r>
                        <a:rPr lang="en-US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were neutral</a:t>
                      </a:r>
                      <a:endParaRPr lang="en-US" sz="2000" b="1" dirty="0">
                        <a:effectLst/>
                        <a:latin typeface="+mn-lt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22.1% </a:t>
                      </a:r>
                      <a:r>
                        <a:rPr lang="en-US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were dissatisfied</a:t>
                      </a:r>
                      <a:endParaRPr lang="en-US" sz="2000" b="1" dirty="0">
                        <a:effectLst/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3322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Custodial Contributions to Institutional Improvements (outcomes)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Provided single point of contact for special event set up preparations, achieved an 85% satisfaction rate(College Goal 2, 3, 4, 7, 10 )</a:t>
            </a:r>
          </a:p>
          <a:p>
            <a:r>
              <a:rPr lang="en-US" dirty="0" smtClean="0"/>
              <a:t>Reallocated area assignments to cover vacancies within the custodial ranks.  Increased student satisfaction rate with less staff  (College Goal 3, 6, )</a:t>
            </a:r>
          </a:p>
          <a:p>
            <a:r>
              <a:rPr lang="en-US" dirty="0" smtClean="0"/>
              <a:t>Implemented green cleaning chemical use to assist college in achieving LEEDS certification for buildings 60 &amp; 10.  (College Goal 6, 8, 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500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Custodial Needs Identified by </a:t>
            </a:r>
            <a:br>
              <a:rPr lang="en-US" dirty="0" smtClean="0"/>
            </a:br>
            <a:r>
              <a:rPr lang="en-US" dirty="0" smtClean="0"/>
              <a:t>Program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</a:t>
            </a:r>
            <a:r>
              <a:rPr lang="en-US" dirty="0" smtClean="0"/>
              <a:t>o improve the efficiency and </a:t>
            </a:r>
            <a:r>
              <a:rPr lang="en-US" dirty="0"/>
              <a:t>s</a:t>
            </a:r>
            <a:r>
              <a:rPr lang="en-US" dirty="0" smtClean="0"/>
              <a:t>afely reach second floor equipment, a person lift is required. </a:t>
            </a:r>
          </a:p>
          <a:p>
            <a:r>
              <a:rPr lang="en-US" dirty="0"/>
              <a:t>T</a:t>
            </a:r>
            <a:r>
              <a:rPr lang="en-US" dirty="0" smtClean="0"/>
              <a:t>o improve cleanliness of campus facilities, proper staffing levels need to be met.  This includes the three vacant custodial positions</a:t>
            </a:r>
          </a:p>
          <a:p>
            <a:r>
              <a:rPr lang="en-US" dirty="0" smtClean="0"/>
              <a:t>To improve access to campus communications and requests, the department needs to replace 2 of the four computers in the office</a:t>
            </a:r>
          </a:p>
          <a:p>
            <a:r>
              <a:rPr lang="en-US" dirty="0" smtClean="0"/>
              <a:t>To improve efficiency, the custodial meeting, locker, and storage areas need to be replaced as part of the Master Plan upgrades to modular areas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820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Custodial Goals Based on Program Review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Improve classroom and lab cleanliness by filling vacant custodial positions as funding is available to .</a:t>
            </a:r>
          </a:p>
          <a:p>
            <a:r>
              <a:rPr lang="en-US" dirty="0" smtClean="0"/>
              <a:t>Improve restroom cleanliness by changing cleaning schedules and assignments</a:t>
            </a:r>
          </a:p>
          <a:p>
            <a:r>
              <a:rPr lang="en-US" dirty="0" smtClean="0"/>
              <a:t>Improve area inspection process including new digital format.</a:t>
            </a:r>
          </a:p>
          <a:p>
            <a:r>
              <a:rPr lang="en-US" dirty="0" smtClean="0"/>
              <a:t>Continue to expand green cleaning strategies </a:t>
            </a:r>
          </a:p>
          <a:p>
            <a:r>
              <a:rPr lang="en-US" dirty="0" smtClean="0"/>
              <a:t>Provide training to staff on new equipment operation</a:t>
            </a:r>
            <a:r>
              <a:rPr lang="en-US" dirty="0"/>
              <a:t> </a:t>
            </a:r>
            <a:r>
              <a:rPr lang="en-US" dirty="0" smtClean="0"/>
              <a:t>and maintenance procedures</a:t>
            </a:r>
          </a:p>
        </p:txBody>
      </p:sp>
    </p:spTree>
    <p:extLst>
      <p:ext uri="{BB962C8B-B14F-4D97-AF65-F5344CB8AC3E}">
        <p14:creationId xmlns:p14="http://schemas.microsoft.com/office/powerpoint/2010/main" val="737193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Administrative Services Mission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Administrative </a:t>
            </a:r>
            <a:r>
              <a:rPr lang="en-US" dirty="0"/>
              <a:t>Services </a:t>
            </a:r>
            <a:r>
              <a:rPr lang="en-US" dirty="0" smtClean="0"/>
              <a:t>Division </a:t>
            </a:r>
            <a:r>
              <a:rPr lang="en-US" dirty="0"/>
              <a:t>is </a:t>
            </a:r>
            <a:r>
              <a:rPr lang="en-US" dirty="0" smtClean="0"/>
              <a:t>committed to providing an exceptional learning environment by providing </a:t>
            </a:r>
            <a:r>
              <a:rPr lang="en-US" dirty="0"/>
              <a:t>the highest quality support services in the most </a:t>
            </a:r>
            <a:r>
              <a:rPr lang="en-US" dirty="0" smtClean="0"/>
              <a:t>effective and cost efficient manner, with an emphasis on integrity, customer service and continuous improvement.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25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Administrative Services Program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Business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805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Services Positions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506898"/>
              </p:ext>
            </p:extLst>
          </p:nvPr>
        </p:nvGraphicFramePr>
        <p:xfrm>
          <a:off x="609600" y="1371600"/>
          <a:ext cx="7620000" cy="4869180"/>
        </p:xfrm>
        <a:graphic>
          <a:graphicData uri="http://schemas.openxmlformats.org/drawingml/2006/table">
            <a:tbl>
              <a:tblPr/>
              <a:tblGrid>
                <a:gridCol w="4572000"/>
                <a:gridCol w="30480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Position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Status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Business/Communication Services Supervisor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Filled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Budget Analyst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Filled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Account Clerk, Sr.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Vacant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Account Technician, Sr.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(ASGC)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Filled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Business/Services Specialist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Filled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Business/Services Specialist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Filled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Business/Services Specialist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Filled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Mail Processor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Filled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College Cashier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Vacant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Assistant College Cashier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Filled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Assistant College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Cashier (0.75FTE)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Vacant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6185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Services KPI’s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661394"/>
              </p:ext>
            </p:extLst>
          </p:nvPr>
        </p:nvGraphicFramePr>
        <p:xfrm>
          <a:off x="762000" y="1447800"/>
          <a:ext cx="7696200" cy="4530899"/>
        </p:xfrm>
        <a:graphic>
          <a:graphicData uri="http://schemas.openxmlformats.org/drawingml/2006/table">
            <a:tbl>
              <a:tblPr firstRow="1" firstCol="1" bandRow="1"/>
              <a:tblGrid>
                <a:gridCol w="3152051"/>
                <a:gridCol w="1494144"/>
                <a:gridCol w="1526005"/>
                <a:gridCol w="1524000"/>
              </a:tblGrid>
              <a:tr h="254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8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2009-10</a:t>
                      </a:r>
                      <a:endParaRPr lang="en-US" sz="18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2010-11</a:t>
                      </a:r>
                      <a:endParaRPr lang="en-US" sz="18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2011-12</a:t>
                      </a:r>
                      <a:endParaRPr lang="en-US" sz="18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58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effectLst/>
                          <a:latin typeface="+mn-lt"/>
                          <a:ea typeface="Cambria"/>
                          <a:cs typeface="Times New Roman"/>
                        </a:rPr>
                        <a:t> Annual Expenditures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effectLst/>
                          <a:latin typeface="+mn-lt"/>
                          <a:ea typeface="Cambria"/>
                          <a:cs typeface="Times New Roman"/>
                        </a:rPr>
                        <a:t>Restricted &amp; Unrestricted</a:t>
                      </a:r>
                      <a:endParaRPr lang="en-US" sz="2000" b="1" dirty="0">
                        <a:effectLst/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$66,322,042</a:t>
                      </a:r>
                      <a:endParaRPr lang="en-US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$67,044,304</a:t>
                      </a:r>
                      <a:endParaRPr lang="en-US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$63,415,475</a:t>
                      </a:r>
                      <a:endParaRPr lang="en-US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58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UGF Expenditures per FTES</a:t>
                      </a:r>
                      <a:endParaRPr lang="en-US" sz="2000" b="1" dirty="0">
                        <a:effectLst/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$3,887.52</a:t>
                      </a:r>
                      <a:endParaRPr lang="en-US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$4,314.82</a:t>
                      </a:r>
                      <a:endParaRPr lang="en-US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       </a:t>
                      </a: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$4,395.29 </a:t>
                      </a:r>
                      <a:endParaRPr lang="en-US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6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Requisitions</a:t>
                      </a:r>
                      <a:r>
                        <a:rPr lang="en-US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Processed</a:t>
                      </a:r>
                      <a:endParaRPr lang="en-US" sz="2000" b="1" dirty="0">
                        <a:effectLst/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1,368</a:t>
                      </a:r>
                      <a:endParaRPr lang="en-US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1,514</a:t>
                      </a:r>
                      <a:endParaRPr lang="en-US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1,584</a:t>
                      </a:r>
                      <a:endParaRPr lang="en-US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6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mbria"/>
                          <a:cs typeface="Times New Roman"/>
                        </a:rPr>
                        <a:t>Travel Expenses</a:t>
                      </a:r>
                      <a:endParaRPr lang="en-US" sz="2000" b="1" dirty="0">
                        <a:effectLst/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$96,334</a:t>
                      </a:r>
                      <a:endParaRPr lang="en-US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$132,249</a:t>
                      </a:r>
                      <a:endParaRPr lang="en-US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$142,799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6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Audit</a:t>
                      </a:r>
                      <a:r>
                        <a:rPr lang="en-US" sz="20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Exceptions</a:t>
                      </a:r>
                      <a:endParaRPr lang="en-US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None</a:t>
                      </a:r>
                      <a:endParaRPr lang="en-US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None</a:t>
                      </a:r>
                      <a:endParaRPr lang="en-US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None</a:t>
                      </a:r>
                      <a:endParaRPr lang="en-US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6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Facility Use Requests Processed</a:t>
                      </a:r>
                      <a:r>
                        <a:rPr lang="en-US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955</a:t>
                      </a:r>
                      <a:endParaRPr lang="en-US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1,536</a:t>
                      </a:r>
                      <a:endParaRPr lang="en-US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1,753</a:t>
                      </a:r>
                      <a:endParaRPr lang="en-US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7197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Grossmont College Budget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545378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60078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Business Services Faculty &amp; Staff </a:t>
            </a:r>
            <a:br>
              <a:rPr lang="en-US" dirty="0" smtClean="0"/>
            </a:br>
            <a:r>
              <a:rPr lang="en-US" dirty="0" smtClean="0"/>
              <a:t>Satisfaction Surveys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402778"/>
              </p:ext>
            </p:extLst>
          </p:nvPr>
        </p:nvGraphicFramePr>
        <p:xfrm>
          <a:off x="685800" y="1371600"/>
          <a:ext cx="7772400" cy="5181600"/>
        </p:xfrm>
        <a:graphic>
          <a:graphicData uri="http://schemas.openxmlformats.org/drawingml/2006/table">
            <a:tbl>
              <a:tblPr firstRow="1" firstCol="1" bandRow="1"/>
              <a:tblGrid>
                <a:gridCol w="5181600"/>
                <a:gridCol w="2590800"/>
              </a:tblGrid>
              <a:tr h="381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Satisfaction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Fall 2011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"/>
                          <a:ea typeface="Cambria"/>
                          <a:cs typeface="Times New Roman"/>
                        </a:rPr>
                        <a:t>Courteousness of staff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89.4%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were 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6.6%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were neutral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4.0%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were dissatisfied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4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mbria"/>
                          <a:cs typeface="Times New Roman"/>
                        </a:rPr>
                        <a:t>Professionalism</a:t>
                      </a:r>
                      <a:r>
                        <a:rPr lang="en-US" sz="2000" b="1" baseline="0" dirty="0" smtClean="0">
                          <a:effectLst/>
                          <a:latin typeface="Calibri"/>
                          <a:ea typeface="Cambria"/>
                          <a:cs typeface="Times New Roman"/>
                        </a:rPr>
                        <a:t> in dealing with customer concerns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88.3%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were 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9.0%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were neutral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2.7%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were dissatisfied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4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"/>
                          <a:ea typeface="Cambria"/>
                          <a:cs typeface="Times New Roman"/>
                        </a:rPr>
                        <a:t>Timeliness</a:t>
                      </a:r>
                      <a:r>
                        <a:rPr lang="en-US" sz="2000" b="1" baseline="0" dirty="0" smtClean="0">
                          <a:effectLst/>
                          <a:latin typeface="Arial"/>
                          <a:ea typeface="Cambria"/>
                          <a:cs typeface="Times New Roman"/>
                        </a:rPr>
                        <a:t> in processing forms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85.4%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were 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12.3%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were neutral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2.3%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were dissatisfied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4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"/>
                          <a:ea typeface="Cambria"/>
                          <a:cs typeface="Times New Roman"/>
                        </a:rPr>
                        <a:t>Helpfulness</a:t>
                      </a:r>
                      <a:r>
                        <a:rPr lang="en-US" sz="2000" b="1" baseline="0" dirty="0" smtClean="0">
                          <a:effectLst/>
                          <a:latin typeface="Arial"/>
                          <a:ea typeface="Cambria"/>
                          <a:cs typeface="Times New Roman"/>
                        </a:rPr>
                        <a:t> in processing forms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88.2% were satisfied</a:t>
                      </a:r>
                      <a:endParaRPr lang="en-US" sz="2000" b="1" dirty="0" smtClean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8.6% were neutral</a:t>
                      </a:r>
                      <a:endParaRPr lang="en-US" sz="2000" b="1" dirty="0" smtClean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3.2% were dissatisfied</a:t>
                      </a:r>
                      <a:endParaRPr lang="en-US" sz="2000" b="1" dirty="0" smtClean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4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"/>
                          <a:ea typeface="Cambria"/>
                          <a:cs typeface="Times New Roman"/>
                        </a:rPr>
                        <a:t>Efficiency</a:t>
                      </a:r>
                      <a:r>
                        <a:rPr lang="en-US" sz="2000" b="1" baseline="0" dirty="0" smtClean="0">
                          <a:effectLst/>
                          <a:latin typeface="Arial"/>
                          <a:ea typeface="Cambria"/>
                          <a:cs typeface="Times New Roman"/>
                        </a:rPr>
                        <a:t> in processing transactions accurately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88.7% were satisfied</a:t>
                      </a:r>
                      <a:endParaRPr lang="en-US" sz="2000" b="1" dirty="0" smtClean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9.8% were neutral</a:t>
                      </a:r>
                      <a:endParaRPr lang="en-US" sz="2000" b="1" dirty="0" smtClean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1.6% were dissatisfied</a:t>
                      </a:r>
                      <a:endParaRPr lang="en-US" sz="2000" b="1" dirty="0" smtClean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7830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Business Services’ Student </a:t>
            </a:r>
            <a:br>
              <a:rPr lang="en-US" dirty="0" smtClean="0"/>
            </a:br>
            <a:r>
              <a:rPr lang="en-US" dirty="0" smtClean="0"/>
              <a:t>Satisfaction Surveys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060371"/>
              </p:ext>
            </p:extLst>
          </p:nvPr>
        </p:nvGraphicFramePr>
        <p:xfrm>
          <a:off x="1066798" y="1676400"/>
          <a:ext cx="6934201" cy="4038599"/>
        </p:xfrm>
        <a:graphic>
          <a:graphicData uri="http://schemas.openxmlformats.org/drawingml/2006/table">
            <a:tbl>
              <a:tblPr firstRow="1" firstCol="1" bandRow="1"/>
              <a:tblGrid>
                <a:gridCol w="3604217"/>
                <a:gridCol w="1567051"/>
                <a:gridCol w="1762933"/>
              </a:tblGrid>
              <a:tr h="5509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Satisfaction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Fall 2011</a:t>
                      </a:r>
                      <a:endParaRPr lang="en-US" sz="14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Fall 2010</a:t>
                      </a:r>
                      <a:endParaRPr lang="en-US" sz="14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5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"/>
                          <a:ea typeface="Cambria"/>
                          <a:cs typeface="Times New Roman"/>
                        </a:rPr>
                        <a:t>Courteousness of staff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96.3%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96.0%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were 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5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"/>
                          <a:ea typeface="Cambria"/>
                          <a:cs typeface="Times New Roman"/>
                        </a:rPr>
                        <a:t>Efficiency</a:t>
                      </a:r>
                      <a:r>
                        <a:rPr lang="en-US" sz="2000" b="1" baseline="0" dirty="0" smtClean="0">
                          <a:effectLst/>
                          <a:latin typeface="Arial"/>
                          <a:ea typeface="Cambria"/>
                          <a:cs typeface="Times New Roman"/>
                        </a:rPr>
                        <a:t> in processing transactions accurately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96.0%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were 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96.2%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were 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1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"/>
                          <a:ea typeface="Cambria"/>
                          <a:cs typeface="Times New Roman"/>
                        </a:rPr>
                        <a:t>Cashiers</a:t>
                      </a:r>
                      <a:r>
                        <a:rPr lang="en-US" sz="2000" b="1" baseline="0" dirty="0" smtClean="0">
                          <a:effectLst/>
                          <a:latin typeface="Arial"/>
                          <a:ea typeface="Cambria"/>
                          <a:cs typeface="Times New Roman"/>
                        </a:rPr>
                        <a:t> knowledge about services and policies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96.1%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were 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96.2%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were 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5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mbria"/>
                          <a:cs typeface="Times New Roman"/>
                        </a:rPr>
                        <a:t>Helpfulness</a:t>
                      </a:r>
                      <a:r>
                        <a:rPr lang="en-US" sz="2000" b="1" baseline="0" dirty="0" smtClean="0">
                          <a:effectLst/>
                          <a:latin typeface="Calibri"/>
                          <a:ea typeface="Cambria"/>
                          <a:cs typeface="Times New Roman"/>
                        </a:rPr>
                        <a:t> of switchboard operators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95.4%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were 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96.1%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were 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56982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Business Services’ Contributions to Institutional Improvements (outcomes)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Ensured mailroom and switchboard stayed operational during building 10 move.  Completed mailbox reassignment(College Goal 2)</a:t>
            </a:r>
          </a:p>
          <a:p>
            <a:r>
              <a:rPr lang="en-US" dirty="0" smtClean="0"/>
              <a:t>Worked with Deans and Department Managers to identify $2.26 million in 2011-12 budget reductions(College Goal 1, 3, 4, 5, 6, )</a:t>
            </a:r>
          </a:p>
          <a:p>
            <a:r>
              <a:rPr lang="en-US" dirty="0" smtClean="0"/>
              <a:t>Increased Facility Use, and expanded community use of campus facilities(College Goal 3, 6, 11)</a:t>
            </a:r>
          </a:p>
          <a:p>
            <a:r>
              <a:rPr lang="en-US" dirty="0" smtClean="0"/>
              <a:t> (College Goal 1, 2, 3, 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5268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Business Services Program Needs Identified by Program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</a:t>
            </a:r>
            <a:r>
              <a:rPr lang="en-US" dirty="0" smtClean="0"/>
              <a:t>o provide more effective, efficient service to the college, Business Services needs to replace antiquated computer and printing equipment. </a:t>
            </a:r>
          </a:p>
          <a:p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provide more effective, efficient service to the college, </a:t>
            </a:r>
            <a:r>
              <a:rPr lang="en-US" dirty="0" smtClean="0"/>
              <a:t>Business Services needs to fill vacant positions as funding becomes available.</a:t>
            </a:r>
          </a:p>
          <a:p>
            <a:r>
              <a:rPr lang="en-US" dirty="0"/>
              <a:t>T</a:t>
            </a:r>
            <a:r>
              <a:rPr lang="en-US" dirty="0" smtClean="0"/>
              <a:t>o provide better accessibility to mail room equipment, and security to the Business Office, additional facility changes need to be implemented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8465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Business </a:t>
            </a:r>
            <a:r>
              <a:rPr lang="en-US" smtClean="0"/>
              <a:t>Services’ </a:t>
            </a:r>
            <a:r>
              <a:rPr lang="en-US" dirty="0" smtClean="0"/>
              <a:t>Goals Based on Program Review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Improve communication with students regarding services offered</a:t>
            </a:r>
          </a:p>
          <a:p>
            <a:r>
              <a:rPr lang="en-US" dirty="0" smtClean="0"/>
              <a:t>Provide professional development and cross-training opportunities for staff.</a:t>
            </a:r>
          </a:p>
          <a:p>
            <a:r>
              <a:rPr lang="en-US" dirty="0"/>
              <a:t>Work to develop processes that accelerate document tracking, processing, and distribution to better serve students, faculty, and </a:t>
            </a:r>
            <a:r>
              <a:rPr lang="en-US" dirty="0" smtClean="0"/>
              <a:t>staff</a:t>
            </a:r>
          </a:p>
          <a:p>
            <a:r>
              <a:rPr lang="en-US" dirty="0" smtClean="0"/>
              <a:t>Increase Business Services participation is shared governance committees and councils where appropriate.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1958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Tim.Flood\Local Settings\Temporary Internet Files\Content.IE5\1JIXKPJN\MC90035621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8200"/>
            <a:ext cx="6019799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756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Facilities Positions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7403257"/>
              </p:ext>
            </p:extLst>
          </p:nvPr>
        </p:nvGraphicFramePr>
        <p:xfrm>
          <a:off x="609600" y="1676400"/>
          <a:ext cx="7543800" cy="2992755"/>
        </p:xfrm>
        <a:graphic>
          <a:graphicData uri="http://schemas.openxmlformats.org/drawingml/2006/table">
            <a:tbl>
              <a:tblPr/>
              <a:tblGrid>
                <a:gridCol w="4572000"/>
                <a:gridCol w="29718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Position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Status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Director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District/Campus Facilities, Operations &amp; Maintenance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Vacant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Administrative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Assistant III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Vacant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Manager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of Campus Projects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Vacant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Physical Education Supervisor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Vacant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 Facilities Technician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Filled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Campus Operations Assistant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Filled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23397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Administrative Services Program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Food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3451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Bookstore Positions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525254"/>
              </p:ext>
            </p:extLst>
          </p:nvPr>
        </p:nvGraphicFramePr>
        <p:xfrm>
          <a:off x="609600" y="1371600"/>
          <a:ext cx="7620000" cy="4118610"/>
        </p:xfrm>
        <a:graphic>
          <a:graphicData uri="http://schemas.openxmlformats.org/drawingml/2006/table">
            <a:tbl>
              <a:tblPr/>
              <a:tblGrid>
                <a:gridCol w="4572000"/>
                <a:gridCol w="30480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Position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Status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Bookstore Manager (B&amp;N’s)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Filled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Bookstore Supervisor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Vacant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Department Lead - Shipping &amp; Receiving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Filled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Bookstore Purchasing Assistant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Filled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Bookstore Purchasing Assistant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Vacant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Bookstore Purchasing Assistant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Vacant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Account Clerk, Sr.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Vacant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Bookseller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Filled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Bookseller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Vacant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38737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Service KPI’s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3097803"/>
              </p:ext>
            </p:extLst>
          </p:nvPr>
        </p:nvGraphicFramePr>
        <p:xfrm>
          <a:off x="685801" y="1752599"/>
          <a:ext cx="7086599" cy="3528580"/>
        </p:xfrm>
        <a:graphic>
          <a:graphicData uri="http://schemas.openxmlformats.org/drawingml/2006/table">
            <a:tbl>
              <a:tblPr/>
              <a:tblGrid>
                <a:gridCol w="3324485"/>
                <a:gridCol w="1321174"/>
                <a:gridCol w="1259840"/>
                <a:gridCol w="1181100"/>
              </a:tblGrid>
              <a:tr h="824345"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effectLst/>
                          <a:latin typeface="Arial"/>
                        </a:rPr>
                        <a:t>2011-12</a:t>
                      </a:r>
                      <a:endParaRPr lang="en-US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effectLst/>
                          <a:latin typeface="Arial"/>
                        </a:rPr>
                        <a:t>2010-11</a:t>
                      </a:r>
                      <a:endParaRPr lang="en-US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effectLst/>
                          <a:latin typeface="Arial"/>
                        </a:rPr>
                        <a:t>2009-10</a:t>
                      </a:r>
                      <a:endParaRPr lang="en-US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17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smtClean="0">
                          <a:effectLst/>
                          <a:latin typeface="Arial"/>
                        </a:rPr>
                        <a:t>Sales</a:t>
                      </a:r>
                      <a:endParaRPr lang="en-US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effectLst/>
                          <a:latin typeface="Arial"/>
                        </a:rPr>
                        <a:t>2,369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effectLst/>
                          <a:latin typeface="Arial"/>
                        </a:rPr>
                        <a:t>337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effectLst/>
                          <a:latin typeface="Arial"/>
                        </a:rPr>
                        <a:t>14.3%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17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smtClean="0">
                          <a:effectLst/>
                          <a:latin typeface="Arial"/>
                        </a:rPr>
                        <a:t>Number of Students Employed</a:t>
                      </a:r>
                      <a:endParaRPr lang="en-US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effectLst/>
                          <a:latin typeface="Arial"/>
                        </a:rPr>
                        <a:t>2,519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effectLst/>
                          <a:latin typeface="Arial"/>
                        </a:rPr>
                        <a:t>788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effectLst/>
                          <a:latin typeface="Arial"/>
                        </a:rPr>
                        <a:t>31.3%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85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 smtClean="0">
                          <a:effectLst/>
                          <a:latin typeface="Arial"/>
                        </a:rPr>
                        <a:t>Board</a:t>
                      </a:r>
                      <a:r>
                        <a:rPr lang="en-US" sz="2000" b="1" i="0" u="none" strike="noStrike" baseline="0" dirty="0" smtClean="0">
                          <a:effectLst/>
                          <a:latin typeface="Arial"/>
                        </a:rPr>
                        <a:t> of Health Rating</a:t>
                      </a:r>
                      <a:endParaRPr lang="en-US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effectLst/>
                          <a:latin typeface="Arial"/>
                        </a:rPr>
                        <a:t>A Rating</a:t>
                      </a:r>
                      <a:endParaRPr lang="en-US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effectLst/>
                          <a:latin typeface="Arial"/>
                        </a:rPr>
                        <a:t>A Rating</a:t>
                      </a:r>
                      <a:endParaRPr lang="en-US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effectLst/>
                          <a:latin typeface="Arial"/>
                        </a:rPr>
                        <a:t>A Rating</a:t>
                      </a:r>
                      <a:endParaRPr lang="en-US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17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effectLst/>
                          <a:latin typeface="Arial"/>
                        </a:rPr>
                        <a:t>Commissions</a:t>
                      </a:r>
                      <a:endParaRPr lang="en-US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effectLst/>
                          <a:latin typeface="Arial"/>
                        </a:rPr>
                        <a:t>$34,881</a:t>
                      </a:r>
                      <a:endParaRPr lang="en-US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effectLst/>
                          <a:latin typeface="Arial"/>
                        </a:rPr>
                        <a:t>$15,060</a:t>
                      </a:r>
                      <a:endParaRPr lang="en-US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effectLst/>
                          <a:latin typeface="Arial"/>
                        </a:rPr>
                        <a:t>$21,683</a:t>
                      </a:r>
                      <a:endParaRPr lang="en-US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17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effectLst/>
                          <a:latin typeface="Arial"/>
                        </a:rPr>
                        <a:t>Participation</a:t>
                      </a:r>
                      <a:endParaRPr lang="en-US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37156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SALES MIX PERCENTAGE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68117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Bookstore’s KPI’s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227164"/>
              </p:ext>
            </p:extLst>
          </p:nvPr>
        </p:nvGraphicFramePr>
        <p:xfrm>
          <a:off x="2266950" y="2057400"/>
          <a:ext cx="46101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929235"/>
              </p:ext>
            </p:extLst>
          </p:nvPr>
        </p:nvGraphicFramePr>
        <p:xfrm>
          <a:off x="2286000" y="2057400"/>
          <a:ext cx="46101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71663"/>
            <a:ext cx="6553199" cy="430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8008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Bookstore’s KPI’s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76424"/>
            <a:ext cx="7162800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94084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Bookstore’s Faculty &amp; Staff </a:t>
            </a:r>
            <a:br>
              <a:rPr lang="en-US" dirty="0" smtClean="0"/>
            </a:br>
            <a:r>
              <a:rPr lang="en-US" dirty="0" smtClean="0"/>
              <a:t>Satisfaction Surveys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420206"/>
              </p:ext>
            </p:extLst>
          </p:nvPr>
        </p:nvGraphicFramePr>
        <p:xfrm>
          <a:off x="685800" y="1371600"/>
          <a:ext cx="7772400" cy="5181600"/>
        </p:xfrm>
        <a:graphic>
          <a:graphicData uri="http://schemas.openxmlformats.org/drawingml/2006/table">
            <a:tbl>
              <a:tblPr firstRow="1" firstCol="1" bandRow="1"/>
              <a:tblGrid>
                <a:gridCol w="5029200"/>
                <a:gridCol w="2743200"/>
              </a:tblGrid>
              <a:tr h="381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Satisfaction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Fall 2011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"/>
                          <a:ea typeface="Cambria"/>
                          <a:cs typeface="Times New Roman"/>
                        </a:rPr>
                        <a:t>Courteousness of staff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75.6%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were 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17.6%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were neutral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6.9%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were dissatisfied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4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effectLst/>
                          <a:latin typeface="Arial"/>
                          <a:ea typeface="Cambria"/>
                          <a:cs typeface="Times New Roman"/>
                        </a:rPr>
                        <a:t>Selection</a:t>
                      </a:r>
                      <a:r>
                        <a:rPr lang="en-US" sz="2000" b="1" baseline="0" dirty="0" smtClean="0">
                          <a:effectLst/>
                          <a:latin typeface="Arial"/>
                          <a:ea typeface="Cambria"/>
                          <a:cs typeface="Times New Roman"/>
                        </a:rPr>
                        <a:t> of hot and cold food choices</a:t>
                      </a:r>
                      <a:endParaRPr lang="en-US" sz="2000" b="1" dirty="0" smtClean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35.6%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were 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24.5%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were neutral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39.9%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were dissatisfied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4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mbria"/>
                          <a:cs typeface="Times New Roman"/>
                        </a:rPr>
                        <a:t>Cleanliness</a:t>
                      </a:r>
                      <a:r>
                        <a:rPr lang="en-US" sz="2000" b="1" baseline="0" dirty="0" smtClean="0">
                          <a:effectLst/>
                          <a:latin typeface="Calibri"/>
                          <a:ea typeface="Cambria"/>
                          <a:cs typeface="Times New Roman"/>
                        </a:rPr>
                        <a:t> of food service area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49.1%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were 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24.1%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were neutral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16.8%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were dissatisfied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4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"/>
                          <a:ea typeface="Cambria"/>
                          <a:cs typeface="Times New Roman"/>
                        </a:rPr>
                        <a:t>Price of food items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37.6% were satisfied</a:t>
                      </a:r>
                      <a:endParaRPr lang="en-US" sz="2000" b="1" dirty="0" smtClean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24.1% were neutral</a:t>
                      </a:r>
                      <a:endParaRPr lang="en-US" sz="2000" b="1" dirty="0" smtClean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38.1% were dissatisfied</a:t>
                      </a:r>
                      <a:endParaRPr lang="en-US" sz="2000" b="1" dirty="0" smtClean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4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"/>
                          <a:ea typeface="Cambria"/>
                          <a:cs typeface="Times New Roman"/>
                        </a:rPr>
                        <a:t>Taste &amp; Quality of Food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40.5% were satisfied</a:t>
                      </a:r>
                      <a:endParaRPr lang="en-US" sz="2000" b="1" dirty="0" smtClean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26.2% were neutral</a:t>
                      </a:r>
                      <a:endParaRPr lang="en-US" sz="2000" b="1" dirty="0" smtClean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33.4% were dissatisfied</a:t>
                      </a:r>
                      <a:endParaRPr lang="en-US" sz="2000" b="1" dirty="0" smtClean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59155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Bookstore’s Student </a:t>
            </a:r>
            <a:br>
              <a:rPr lang="en-US" dirty="0" smtClean="0"/>
            </a:br>
            <a:r>
              <a:rPr lang="en-US" dirty="0" smtClean="0"/>
              <a:t>Satisfaction Surveys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588608"/>
              </p:ext>
            </p:extLst>
          </p:nvPr>
        </p:nvGraphicFramePr>
        <p:xfrm>
          <a:off x="1066798" y="1676400"/>
          <a:ext cx="6934201" cy="4962108"/>
        </p:xfrm>
        <a:graphic>
          <a:graphicData uri="http://schemas.openxmlformats.org/drawingml/2006/table">
            <a:tbl>
              <a:tblPr firstRow="1" firstCol="1" bandRow="1"/>
              <a:tblGrid>
                <a:gridCol w="3604217"/>
                <a:gridCol w="1567051"/>
                <a:gridCol w="1762933"/>
              </a:tblGrid>
              <a:tr h="5509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Satisfaction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Fall 2011</a:t>
                      </a:r>
                      <a:endParaRPr lang="en-US" sz="14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Fall 2010</a:t>
                      </a:r>
                      <a:endParaRPr lang="en-US" sz="14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5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"/>
                          <a:ea typeface="Cambria"/>
                          <a:cs typeface="Times New Roman"/>
                        </a:rPr>
                        <a:t>Courteousness of staff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92.2%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89.6%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were 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5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"/>
                          <a:ea typeface="Cambria"/>
                          <a:cs typeface="Times New Roman"/>
                        </a:rPr>
                        <a:t>Selection</a:t>
                      </a:r>
                      <a:r>
                        <a:rPr lang="en-US" sz="2000" b="1" baseline="0" dirty="0" smtClean="0">
                          <a:effectLst/>
                          <a:latin typeface="Arial"/>
                          <a:ea typeface="Cambria"/>
                          <a:cs typeface="Times New Roman"/>
                        </a:rPr>
                        <a:t> of hot and cold food choices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75.9%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were 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65.3%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were 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1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"/>
                          <a:ea typeface="Cambria"/>
                          <a:cs typeface="Times New Roman"/>
                        </a:rPr>
                        <a:t>Speed</a:t>
                      </a:r>
                      <a:r>
                        <a:rPr lang="en-US" sz="2000" b="1" baseline="0" dirty="0" smtClean="0">
                          <a:effectLst/>
                          <a:latin typeface="Arial"/>
                          <a:ea typeface="Cambria"/>
                          <a:cs typeface="Times New Roman"/>
                        </a:rPr>
                        <a:t> of service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84%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were 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76.7%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were 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5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mbria"/>
                          <a:cs typeface="Times New Roman"/>
                        </a:rPr>
                        <a:t>Cleanliness</a:t>
                      </a:r>
                      <a:r>
                        <a:rPr lang="en-US" sz="2000" b="1" baseline="0" dirty="0" smtClean="0">
                          <a:effectLst/>
                          <a:latin typeface="Calibri"/>
                          <a:ea typeface="Cambria"/>
                          <a:cs typeface="Times New Roman"/>
                        </a:rPr>
                        <a:t> of food service area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91.9%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were 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87.1%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were 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5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"/>
                          <a:ea typeface="Cambria"/>
                          <a:cs typeface="Times New Roman"/>
                        </a:rPr>
                        <a:t>Price of food items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44.6% were 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45.9% were satisfied</a:t>
                      </a:r>
                      <a:endParaRPr lang="en-US" sz="2000" b="1" dirty="0" smtClean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6021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Food Services Contributions to Institutional Improvements (outcomes)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Installed 3 additional registers to increase efficiency and shorten the wait times for students(College Goal 2)</a:t>
            </a:r>
          </a:p>
          <a:p>
            <a:r>
              <a:rPr lang="en-US" dirty="0" smtClean="0"/>
              <a:t>Increased textbook rental program and increased the number of sections with rental textbooks available providing lower cost options for students(College Goal 1, 3, 4, 5, 6, )</a:t>
            </a:r>
          </a:p>
          <a:p>
            <a:r>
              <a:rPr lang="en-US" dirty="0" smtClean="0"/>
              <a:t>Cross trained bookstore staff allowing the bookstore to provide efficient service to students and cover staffing shortages (College Goal 3, 6, 11)</a:t>
            </a:r>
          </a:p>
          <a:p>
            <a:r>
              <a:rPr lang="en-US" dirty="0" smtClean="0"/>
              <a:t>Updated point of sales software providing additional functionality and improved processing of student financial aid orders. (College Goal 1, 2, 3, 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1982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Bookstore Program Needs Identified by Program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</a:t>
            </a:r>
            <a:r>
              <a:rPr lang="en-US" dirty="0" smtClean="0"/>
              <a:t>o provide more effective, efficient service to the college, the bookstore needs to redesign the sales floor layout and replace rack and display systems. </a:t>
            </a:r>
          </a:p>
          <a:p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provide more effective, efficient service to the college, the bookstore </a:t>
            </a:r>
            <a:r>
              <a:rPr lang="en-US" dirty="0" smtClean="0"/>
              <a:t>needs to fill the Bookstore Supervisor and Book Purchasing Assistant positions.</a:t>
            </a:r>
          </a:p>
          <a:p>
            <a:r>
              <a:rPr lang="en-US" dirty="0"/>
              <a:t>T</a:t>
            </a:r>
            <a:r>
              <a:rPr lang="en-US" dirty="0" smtClean="0"/>
              <a:t>o provide more cost effective book choices to students, the bookstore needs to improve the timeliness of faculty textbook adoption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54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Facilities KPI’s</a:t>
            </a:r>
            <a:br>
              <a:rPr lang="en-US" dirty="0" smtClean="0"/>
            </a:br>
            <a:r>
              <a:rPr lang="en-US" dirty="0" smtClean="0"/>
              <a:t>Sustainable practices producing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55813"/>
            <a:ext cx="6705600" cy="381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81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Bookstore’s Goals Based on Program Review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Explore and implement strategies to reduce instructional materials costs to students</a:t>
            </a:r>
          </a:p>
          <a:p>
            <a:r>
              <a:rPr lang="en-US" dirty="0" smtClean="0"/>
              <a:t>Increase textbook adoption response rate from faculty by 5% from 2012-13 levels.</a:t>
            </a:r>
          </a:p>
          <a:p>
            <a:r>
              <a:rPr lang="en-US" dirty="0" smtClean="0"/>
              <a:t>Pursue appropriate staffing levels that will allow for the provision of efficient and effective service to the college 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347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Facilities’ Faculty &amp; Staff </a:t>
            </a:r>
            <a:br>
              <a:rPr lang="en-US" dirty="0" smtClean="0"/>
            </a:br>
            <a:r>
              <a:rPr lang="en-US" dirty="0" smtClean="0"/>
              <a:t>Satisfaction Surveys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360798"/>
              </p:ext>
            </p:extLst>
          </p:nvPr>
        </p:nvGraphicFramePr>
        <p:xfrm>
          <a:off x="685800" y="1371601"/>
          <a:ext cx="7315200" cy="5234838"/>
        </p:xfrm>
        <a:graphic>
          <a:graphicData uri="http://schemas.openxmlformats.org/drawingml/2006/table">
            <a:tbl>
              <a:tblPr firstRow="1" firstCol="1" bandRow="1"/>
              <a:tblGrid>
                <a:gridCol w="4495800"/>
                <a:gridCol w="2819400"/>
              </a:tblGrid>
              <a:tr h="3348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Satisfaction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Fall 2011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83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mbria"/>
                          <a:cs typeface="Times New Roman"/>
                        </a:rPr>
                        <a:t>Communication</a:t>
                      </a:r>
                      <a:r>
                        <a:rPr lang="en-US" sz="2000" b="1" baseline="0" dirty="0" smtClean="0">
                          <a:effectLst/>
                          <a:latin typeface="Calibri"/>
                          <a:ea typeface="Cambria"/>
                          <a:cs typeface="Times New Roman"/>
                        </a:rPr>
                        <a:t> of facility projects and issues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79.9%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were 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14.6%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were neutral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5.5%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were dissatisfied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25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mbria"/>
                          <a:cs typeface="Times New Roman"/>
                        </a:rPr>
                        <a:t>Comfort</a:t>
                      </a:r>
                      <a:r>
                        <a:rPr lang="en-US" sz="2000" b="1" baseline="0" dirty="0" smtClean="0">
                          <a:effectLst/>
                          <a:latin typeface="Calibri"/>
                          <a:ea typeface="Cambria"/>
                          <a:cs typeface="Times New Roman"/>
                        </a:rPr>
                        <a:t> of classroom furnishings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67.0%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were 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19.8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 were neutral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13.2%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were </a:t>
                      </a: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dissatisfied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25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mbria"/>
                          <a:cs typeface="Times New Roman"/>
                        </a:rPr>
                        <a:t>Response</a:t>
                      </a:r>
                      <a:r>
                        <a:rPr lang="en-US" sz="2000" b="1" baseline="0" dirty="0" smtClean="0">
                          <a:effectLst/>
                          <a:latin typeface="Calibri"/>
                          <a:ea typeface="Cambria"/>
                          <a:cs typeface="Times New Roman"/>
                        </a:rPr>
                        <a:t> to ADA needs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75.7%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were 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18.4%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were neutral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6.0%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were </a:t>
                      </a: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dissatisfied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3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mbria"/>
                          <a:cs typeface="Times New Roman"/>
                        </a:rPr>
                        <a:t>Adequate</a:t>
                      </a:r>
                      <a:r>
                        <a:rPr lang="en-US" sz="2000" b="1" baseline="0" dirty="0" smtClean="0">
                          <a:effectLst/>
                          <a:latin typeface="+mn-lt"/>
                          <a:ea typeface="Cambria"/>
                          <a:cs typeface="Times New Roman"/>
                        </a:rPr>
                        <a:t> campus parking</a:t>
                      </a:r>
                      <a:endParaRPr lang="en-US" sz="2000" b="1" dirty="0">
                        <a:effectLst/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mbria"/>
                          <a:cs typeface="Times New Roman"/>
                        </a:rPr>
                        <a:t>63.5% were satisfied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mbria"/>
                          <a:cs typeface="Times New Roman"/>
                        </a:rPr>
                        <a:t>13.3% were</a:t>
                      </a:r>
                      <a:r>
                        <a:rPr lang="en-US" sz="2000" b="1" baseline="0" dirty="0" smtClean="0">
                          <a:effectLst/>
                          <a:latin typeface="+mn-lt"/>
                          <a:ea typeface="Cambria"/>
                          <a:cs typeface="Times New Roman"/>
                        </a:rPr>
                        <a:t> neutral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baseline="0" dirty="0" smtClean="0">
                          <a:effectLst/>
                          <a:latin typeface="+mn-lt"/>
                          <a:ea typeface="Cambria"/>
                          <a:cs typeface="Times New Roman"/>
                        </a:rPr>
                        <a:t>23.2% were dissatisfied</a:t>
                      </a:r>
                      <a:endParaRPr lang="en-US" sz="2000" b="1" dirty="0" smtClean="0">
                        <a:effectLst/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1801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Facilities Student </a:t>
            </a:r>
            <a:br>
              <a:rPr lang="en-US" dirty="0" smtClean="0"/>
            </a:br>
            <a:r>
              <a:rPr lang="en-US" dirty="0" smtClean="0"/>
              <a:t>Satisfaction Surveys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491007"/>
              </p:ext>
            </p:extLst>
          </p:nvPr>
        </p:nvGraphicFramePr>
        <p:xfrm>
          <a:off x="1066798" y="1676400"/>
          <a:ext cx="6934201" cy="4244988"/>
        </p:xfrm>
        <a:graphic>
          <a:graphicData uri="http://schemas.openxmlformats.org/drawingml/2006/table">
            <a:tbl>
              <a:tblPr firstRow="1" firstCol="1" bandRow="1"/>
              <a:tblGrid>
                <a:gridCol w="3604217"/>
                <a:gridCol w="1567051"/>
                <a:gridCol w="1762933"/>
              </a:tblGrid>
              <a:tr h="5509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Satisfaction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Fall 2011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Fall 2010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5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mbria"/>
                          <a:cs typeface="Times New Roman"/>
                        </a:rPr>
                        <a:t>Promptness</a:t>
                      </a:r>
                      <a:r>
                        <a:rPr lang="en-US" sz="2000" b="1" baseline="0" dirty="0" smtClean="0">
                          <a:effectLst/>
                          <a:latin typeface="Calibri"/>
                          <a:ea typeface="Cambria"/>
                          <a:cs typeface="Times New Roman"/>
                        </a:rPr>
                        <a:t> with which safety hazards are removed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96.5%</a:t>
                      </a:r>
                      <a:r>
                        <a:rPr lang="en-US" sz="20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were </a:t>
                      </a: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96.5% were 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5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ability of the new buildings and labs to meet </a:t>
                      </a: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student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educational </a:t>
                      </a: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needs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95.1% were 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95.5% were 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5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mbria"/>
                          <a:cs typeface="Times New Roman"/>
                        </a:rPr>
                        <a:t>Condition</a:t>
                      </a:r>
                      <a:r>
                        <a:rPr lang="en-US" sz="2000" b="1" baseline="0" dirty="0" smtClean="0">
                          <a:effectLst/>
                          <a:latin typeface="Calibri"/>
                          <a:ea typeface="Cambria"/>
                          <a:cs typeface="Times New Roman"/>
                        </a:rPr>
                        <a:t> of classroom furnishings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88.5% were 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88.6% were 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5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mbria"/>
                          <a:cs typeface="Times New Roman"/>
                        </a:rPr>
                        <a:t>Comfort</a:t>
                      </a:r>
                      <a:r>
                        <a:rPr lang="en-US" sz="2000" b="1" baseline="0" dirty="0" smtClean="0">
                          <a:effectLst/>
                          <a:latin typeface="Calibri"/>
                          <a:ea typeface="Cambria"/>
                          <a:cs typeface="Times New Roman"/>
                        </a:rPr>
                        <a:t> of classroom furnishings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83.4% were 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84.6% were 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0864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Facilities</a:t>
            </a:r>
            <a:r>
              <a:rPr lang="en-US" dirty="0"/>
              <a:t> </a:t>
            </a:r>
            <a:r>
              <a:rPr lang="en-US" dirty="0" smtClean="0"/>
              <a:t>KPI’s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835577"/>
              </p:ext>
            </p:extLst>
          </p:nvPr>
        </p:nvGraphicFramePr>
        <p:xfrm>
          <a:off x="685800" y="1676400"/>
          <a:ext cx="7696199" cy="4608436"/>
        </p:xfrm>
        <a:graphic>
          <a:graphicData uri="http://schemas.openxmlformats.org/drawingml/2006/table">
            <a:tbl>
              <a:tblPr firstRow="1" firstCol="1" bandRow="1"/>
              <a:tblGrid>
                <a:gridCol w="4191000"/>
                <a:gridCol w="1828800"/>
                <a:gridCol w="1676399"/>
              </a:tblGrid>
              <a:tr h="5509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Project</a:t>
                      </a:r>
                      <a:r>
                        <a:rPr lang="en-US" sz="20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Funds 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Funds Expended</a:t>
                      </a:r>
                      <a:r>
                        <a:rPr lang="en-US" sz="20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2011-2012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Funds Expended</a:t>
                      </a:r>
                      <a:r>
                        <a:rPr lang="en-US" sz="20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en-US" sz="2000" b="1" dirty="0" smtClean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2010-2011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5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mbria"/>
                          <a:cs typeface="Times New Roman"/>
                        </a:rPr>
                        <a:t>Scheduled</a:t>
                      </a:r>
                      <a:r>
                        <a:rPr lang="en-US" sz="2000" b="1" baseline="0" dirty="0" smtClean="0">
                          <a:effectLst/>
                          <a:latin typeface="Calibri"/>
                          <a:ea typeface="Cambria"/>
                          <a:cs typeface="Times New Roman"/>
                        </a:rPr>
                        <a:t> Maintenance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mbria"/>
                          <a:cs typeface="Times New Roman"/>
                        </a:rPr>
                        <a:t>$462,658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mbria"/>
                          <a:cs typeface="Times New Roman"/>
                        </a:rPr>
                        <a:t>$91,504</a:t>
                      </a:r>
                      <a:endParaRPr lang="en-US" sz="2000" b="1" dirty="0">
                        <a:effectLst/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5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mbria"/>
                          <a:cs typeface="Times New Roman"/>
                        </a:rPr>
                        <a:t>Capital</a:t>
                      </a:r>
                      <a:r>
                        <a:rPr lang="en-US" sz="2000" b="1" baseline="0" dirty="0" smtClean="0">
                          <a:effectLst/>
                          <a:latin typeface="Calibri"/>
                          <a:ea typeface="Cambria"/>
                          <a:cs typeface="Times New Roman"/>
                        </a:rPr>
                        <a:t> Outlay fund 41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$3.8 million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$1.9 million</a:t>
                      </a:r>
                      <a:endParaRPr lang="en-US" sz="2000" b="1" dirty="0" smtClean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5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mbria"/>
                          <a:cs typeface="Times New Roman"/>
                        </a:rPr>
                        <a:t>Proposition</a:t>
                      </a:r>
                      <a:r>
                        <a:rPr lang="en-US" sz="2000" b="1" baseline="0" dirty="0" smtClean="0">
                          <a:effectLst/>
                          <a:latin typeface="Calibri"/>
                          <a:ea typeface="Cambria"/>
                          <a:cs typeface="Times New Roman"/>
                        </a:rPr>
                        <a:t> R Funds (fund 42)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mbria"/>
                          <a:cs typeface="Times New Roman"/>
                        </a:rPr>
                        <a:t>$18</a:t>
                      </a:r>
                      <a:r>
                        <a:rPr lang="en-US" sz="2000" b="1" baseline="0" dirty="0" smtClean="0">
                          <a:effectLst/>
                          <a:latin typeface="Calibri"/>
                          <a:ea typeface="Cambria"/>
                          <a:cs typeface="Times New Roman"/>
                        </a:rPr>
                        <a:t> million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mbria"/>
                          <a:cs typeface="Times New Roman"/>
                        </a:rPr>
                        <a:t>$14.9</a:t>
                      </a:r>
                      <a:r>
                        <a:rPr lang="en-US" sz="2000" b="1" baseline="0" dirty="0" smtClean="0">
                          <a:effectLst/>
                          <a:latin typeface="Calibri"/>
                          <a:ea typeface="Cambria"/>
                          <a:cs typeface="Times New Roman"/>
                        </a:rPr>
                        <a:t> million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5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mbria"/>
                          <a:cs typeface="Times New Roman"/>
                        </a:rPr>
                        <a:t>Revenue</a:t>
                      </a:r>
                      <a:r>
                        <a:rPr lang="en-US" sz="2000" b="1" baseline="0" dirty="0" smtClean="0">
                          <a:effectLst/>
                          <a:latin typeface="Calibri"/>
                          <a:ea typeface="Cambria"/>
                          <a:cs typeface="Times New Roman"/>
                        </a:rPr>
                        <a:t> generated from Facilities use and leases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$88,365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mbria"/>
                          <a:cs typeface="Times New Roman"/>
                        </a:rPr>
                        <a:t>$84,879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230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en-US" sz="3600" dirty="0" smtClean="0"/>
              <a:t>Facilities Contributions to </a:t>
            </a:r>
            <a:br>
              <a:rPr lang="en-US" sz="3600" dirty="0" smtClean="0"/>
            </a:br>
            <a:r>
              <a:rPr lang="en-US" sz="3600" dirty="0" smtClean="0"/>
              <a:t>Institutional Improvements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592144"/>
              </p:ext>
            </p:extLst>
          </p:nvPr>
        </p:nvGraphicFramePr>
        <p:xfrm>
          <a:off x="457200" y="1066800"/>
          <a:ext cx="8305800" cy="5527041"/>
        </p:xfrm>
        <a:graphic>
          <a:graphicData uri="http://schemas.openxmlformats.org/drawingml/2006/table">
            <a:tbl>
              <a:tblPr firstRow="1" firstCol="1" bandRow="1"/>
              <a:tblGrid>
                <a:gridCol w="2590800"/>
                <a:gridCol w="5715000"/>
              </a:tblGrid>
              <a:tr h="2612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6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/>
                          <a:ea typeface="Cambria"/>
                          <a:cs typeface="Times New Roman"/>
                        </a:rPr>
                        <a:t>Projects Completed</a:t>
                      </a:r>
                      <a:endParaRPr lang="en-US" sz="16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37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/>
                          <a:ea typeface="Cambria"/>
                          <a:cs typeface="Arial"/>
                        </a:rPr>
                        <a:t>Facilities</a:t>
                      </a:r>
                      <a:r>
                        <a:rPr lang="en-US" sz="1600" b="1" baseline="0" dirty="0" smtClean="0">
                          <a:effectLst/>
                          <a:latin typeface="Arial"/>
                          <a:ea typeface="Cambria"/>
                          <a:cs typeface="Arial"/>
                        </a:rPr>
                        <a:t> Master Plan Progress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baseline="0" dirty="0" smtClean="0">
                        <a:effectLst/>
                        <a:latin typeface="Arial"/>
                        <a:ea typeface="Cambria"/>
                        <a:cs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baseline="0" dirty="0" smtClean="0">
                          <a:effectLst/>
                          <a:latin typeface="Arial"/>
                          <a:ea typeface="Cambria"/>
                          <a:cs typeface="Arial"/>
                        </a:rPr>
                        <a:t>College Goals 1,2,3,4,5,6,7,8,9,10,11</a:t>
                      </a:r>
                      <a:endParaRPr lang="en-US" sz="16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/>
                          <a:ea typeface="Cambria"/>
                          <a:cs typeface="Times New Roman"/>
                        </a:rPr>
                        <a:t>Completed Griffin Center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/>
                          <a:ea typeface="Cambria"/>
                          <a:cs typeface="Times New Roman"/>
                        </a:rPr>
                        <a:t>Completed Student</a:t>
                      </a:r>
                      <a:r>
                        <a:rPr lang="en-US" sz="1600" b="1" baseline="0" dirty="0" smtClean="0">
                          <a:effectLst/>
                          <a:latin typeface="Arial"/>
                          <a:ea typeface="Cambria"/>
                          <a:cs typeface="Times New Roman"/>
                        </a:rPr>
                        <a:t> Services &amp; Administration Bldg.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baseline="0" dirty="0" smtClean="0">
                          <a:effectLst/>
                          <a:latin typeface="Arial"/>
                          <a:ea typeface="Cambria"/>
                          <a:cs typeface="Times New Roman"/>
                        </a:rPr>
                        <a:t>Completed Modular Village deconstruction</a:t>
                      </a:r>
                      <a:endParaRPr lang="en-US" sz="16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37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Scheduled Maintenance</a:t>
                      </a:r>
                      <a:r>
                        <a:rPr lang="en-US" sz="16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US" sz="1600" b="1" dirty="0" smtClean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/>
                          <a:ea typeface="Cambria"/>
                          <a:cs typeface="Arial"/>
                        </a:rPr>
                        <a:t>Plan Progress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 smtClean="0">
                        <a:effectLst/>
                        <a:latin typeface="Arial"/>
                        <a:ea typeface="Cambria"/>
                        <a:cs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/>
                          <a:ea typeface="Cambria"/>
                          <a:cs typeface="Arial"/>
                        </a:rPr>
                        <a:t>Supports College Goals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/>
                          <a:ea typeface="Cambria"/>
                          <a:cs typeface="Arial"/>
                        </a:rPr>
                        <a:t>6, 7, 11</a:t>
                      </a:r>
                      <a:endParaRPr lang="en-US" sz="16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Completed 6 roofing projects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Epoxy coated chillers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Repaired</a:t>
                      </a:r>
                      <a:r>
                        <a:rPr lang="en-US" sz="1600" b="1" baseline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 and upgraded storm drain system in 50’s </a:t>
                      </a:r>
                      <a:r>
                        <a:rPr lang="en-US" sz="1600" b="1" baseline="0" dirty="0" err="1" smtClean="0">
                          <a:effectLst/>
                          <a:latin typeface="Arial"/>
                          <a:ea typeface="Calibri"/>
                          <a:cs typeface="Arial"/>
                        </a:rPr>
                        <a:t>Blgs</a:t>
                      </a:r>
                      <a:r>
                        <a:rPr lang="en-US" sz="1600" b="1" baseline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.</a:t>
                      </a:r>
                      <a:endParaRPr lang="en-US" sz="1600" b="1" dirty="0" smtClean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baseline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Replaced 2 inefficient boilers, in design for 3rd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baseline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Replaced 2 inefficient air handlers, in design for 3rd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30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/>
                          <a:ea typeface="Cambria"/>
                          <a:cs typeface="Times New Roman"/>
                        </a:rPr>
                        <a:t>Sustainability Efforts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 smtClean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/>
                          <a:ea typeface="Cambria"/>
                          <a:cs typeface="Times New Roman"/>
                        </a:rPr>
                        <a:t>Supports College Goals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/>
                          <a:ea typeface="Cambria"/>
                          <a:cs typeface="Times New Roman"/>
                        </a:rPr>
                        <a:t>2, 3, 6, 7, 11</a:t>
                      </a:r>
                      <a:endParaRPr lang="en-US" sz="16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Completed Drought tolerant landscape zones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Retrofitted</a:t>
                      </a:r>
                      <a:r>
                        <a:rPr lang="en-US" sz="1600" b="1" baseline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 parking structure lighting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baseline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Completed </a:t>
                      </a:r>
                      <a:r>
                        <a:rPr lang="en-US" sz="1600" b="1" baseline="0" dirty="0" err="1" smtClean="0">
                          <a:effectLst/>
                          <a:latin typeface="Arial"/>
                          <a:ea typeface="Calibri"/>
                          <a:cs typeface="Arial"/>
                        </a:rPr>
                        <a:t>CalSense</a:t>
                      </a:r>
                      <a:r>
                        <a:rPr lang="en-US" sz="1600" b="1" baseline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 Irrigation control system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baseline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LEEDS Certification on buildings 60 and 10</a:t>
                      </a:r>
                      <a:r>
                        <a:rPr lang="en-US" sz="1600" b="1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endParaRPr lang="en-US" sz="16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2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/>
                          <a:ea typeface="Cambria"/>
                          <a:cs typeface="Times New Roman"/>
                        </a:rPr>
                        <a:t>Safety Resolution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/>
                          <a:ea typeface="Cambria"/>
                          <a:cs typeface="Times New Roman"/>
                        </a:rPr>
                        <a:t>Supports College Goals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/>
                          <a:ea typeface="Cambria"/>
                          <a:cs typeface="Times New Roman"/>
                        </a:rPr>
                        <a:t>2, 3, 6, 7, 10, 11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effectLst/>
                          <a:latin typeface="Arial"/>
                          <a:ea typeface="Cambria"/>
                          <a:cs typeface="Times New Roman"/>
                        </a:rPr>
                        <a:t>HazMat</a:t>
                      </a:r>
                      <a:r>
                        <a:rPr lang="en-US" sz="1600" b="1" dirty="0" smtClean="0">
                          <a:effectLst/>
                          <a:latin typeface="Arial"/>
                          <a:ea typeface="Cambria"/>
                          <a:cs typeface="Times New Roman"/>
                        </a:rPr>
                        <a:t> Business Plan completed and approved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/>
                          <a:ea typeface="Cambria"/>
                          <a:cs typeface="Times New Roman"/>
                        </a:rPr>
                        <a:t>Completed</a:t>
                      </a:r>
                      <a:r>
                        <a:rPr lang="en-US" sz="1600" b="1" baseline="0" dirty="0" smtClean="0">
                          <a:effectLst/>
                          <a:latin typeface="Arial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en-US" sz="1600" b="1" baseline="0" dirty="0" err="1" smtClean="0">
                          <a:effectLst/>
                          <a:latin typeface="Arial"/>
                          <a:ea typeface="Cambria"/>
                          <a:cs typeface="Times New Roman"/>
                        </a:rPr>
                        <a:t>Firescape</a:t>
                      </a:r>
                      <a:r>
                        <a:rPr lang="en-US" sz="1600" b="1" baseline="0" dirty="0" smtClean="0">
                          <a:effectLst/>
                          <a:latin typeface="Arial"/>
                          <a:ea typeface="Cambria"/>
                          <a:cs typeface="Times New Roman"/>
                        </a:rPr>
                        <a:t> defensible space project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baseline="0" dirty="0" smtClean="0">
                          <a:effectLst/>
                          <a:latin typeface="Arial"/>
                          <a:ea typeface="Cambria"/>
                          <a:cs typeface="Times New Roman"/>
                        </a:rPr>
                        <a:t>Completed Nature Preserve trail clearing </a:t>
                      </a:r>
                      <a:endParaRPr lang="en-US" sz="16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30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/>
                          <a:ea typeface="Cambria"/>
                          <a:cs typeface="Times New Roman"/>
                        </a:rPr>
                        <a:t>Architectural</a:t>
                      </a:r>
                      <a:r>
                        <a:rPr lang="en-US" sz="1600" b="1" baseline="0" dirty="0" smtClean="0">
                          <a:effectLst/>
                          <a:latin typeface="Arial"/>
                          <a:ea typeface="Cambria"/>
                          <a:cs typeface="Times New Roman"/>
                        </a:rPr>
                        <a:t> Barrier Removal Progress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baseline="0" dirty="0" smtClean="0">
                          <a:effectLst/>
                          <a:latin typeface="Arial"/>
                          <a:ea typeface="Cambria"/>
                          <a:cs typeface="Times New Roman"/>
                        </a:rPr>
                        <a:t>Supports College Goals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/>
                          <a:ea typeface="Cambria"/>
                          <a:cs typeface="Times New Roman"/>
                        </a:rPr>
                        <a:t>1, 2, 4, 7, 10, 11</a:t>
                      </a:r>
                      <a:endParaRPr lang="en-US" sz="16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/>
                          <a:ea typeface="Cambria"/>
                          <a:cs typeface="Times New Roman"/>
                        </a:rPr>
                        <a:t>Completed room 220 and 370 remodels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/>
                          <a:ea typeface="Cambria"/>
                          <a:cs typeface="Times New Roman"/>
                        </a:rPr>
                        <a:t>Installed</a:t>
                      </a:r>
                      <a:r>
                        <a:rPr lang="en-US" sz="1600" b="1" baseline="0" dirty="0" smtClean="0">
                          <a:effectLst/>
                          <a:latin typeface="Arial"/>
                          <a:ea typeface="Cambria"/>
                          <a:cs typeface="Times New Roman"/>
                        </a:rPr>
                        <a:t> braille signs as part of signage master plan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baseline="0" dirty="0" smtClean="0">
                          <a:effectLst/>
                          <a:latin typeface="Arial"/>
                          <a:ea typeface="Cambria"/>
                          <a:cs typeface="Times New Roman"/>
                        </a:rPr>
                        <a:t>Installation of 7 automated entry doors</a:t>
                      </a:r>
                      <a:endParaRPr lang="en-US" sz="16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3918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Facilities Program Needs Identified by Program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</a:t>
            </a:r>
            <a:r>
              <a:rPr lang="en-US" dirty="0" smtClean="0"/>
              <a:t>o preserve vital college information and to more efficiently perform maintenance and construction activities the college blue prints need to be scanned into a searchable data base.</a:t>
            </a:r>
          </a:p>
          <a:p>
            <a:r>
              <a:rPr lang="en-US" dirty="0" smtClean="0"/>
              <a:t>To continue to meet recycling requirements, replace cardboard bailer</a:t>
            </a:r>
          </a:p>
          <a:p>
            <a:r>
              <a:rPr lang="en-US" dirty="0" smtClean="0"/>
              <a:t>To ensure college facilities needs are prioritized, planned and communicated, assist with the development and implementation of </a:t>
            </a:r>
            <a:r>
              <a:rPr lang="en-US" dirty="0" err="1" smtClean="0"/>
              <a:t>Faciltieis</a:t>
            </a:r>
            <a:r>
              <a:rPr lang="en-US" dirty="0" smtClean="0"/>
              <a:t> Master Plan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9000" y="-1219200"/>
            <a:ext cx="1524000" cy="2331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129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3623</TotalTime>
  <Words>2102</Words>
  <Application>Microsoft Office PowerPoint</Application>
  <PresentationFormat>On-screen Show (4:3)</PresentationFormat>
  <Paragraphs>438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Administrative Services Program Review</vt:lpstr>
      <vt:lpstr>Administrative Services Mission Statement</vt:lpstr>
      <vt:lpstr>Facilities Positions</vt:lpstr>
      <vt:lpstr>Facilities KPI’s Sustainable practices producing results</vt:lpstr>
      <vt:lpstr>Facilities’ Faculty &amp; Staff  Satisfaction Surveys</vt:lpstr>
      <vt:lpstr>Facilities Student  Satisfaction Surveys</vt:lpstr>
      <vt:lpstr>Facilities KPI’s</vt:lpstr>
      <vt:lpstr>Facilities Contributions to  Institutional Improvements</vt:lpstr>
      <vt:lpstr>Facilities Program Needs Identified by Program Review</vt:lpstr>
      <vt:lpstr>Facilities Program Needs Identified by Program Review</vt:lpstr>
      <vt:lpstr>Facilities Goals Based on Program Review Analysis</vt:lpstr>
      <vt:lpstr>Administrative Services Program Review</vt:lpstr>
      <vt:lpstr>Custodial Positions</vt:lpstr>
      <vt:lpstr>Custodial KPI’s</vt:lpstr>
      <vt:lpstr>Custodial Student  Satisfaction Surveys</vt:lpstr>
      <vt:lpstr>Custodial Faculty &amp; Staff  Satisfaction Surveys</vt:lpstr>
      <vt:lpstr>Custodial Contributions to Institutional Improvements (outcomes)</vt:lpstr>
      <vt:lpstr>Custodial Needs Identified by  Program Review</vt:lpstr>
      <vt:lpstr>Custodial Goals Based on Program Review Analysis</vt:lpstr>
      <vt:lpstr>Administrative Services Program Review</vt:lpstr>
      <vt:lpstr>Business Services Positions</vt:lpstr>
      <vt:lpstr>Business Services KPI’s</vt:lpstr>
      <vt:lpstr>Grossmont College Budget</vt:lpstr>
      <vt:lpstr>Business Services Faculty &amp; Staff  Satisfaction Surveys</vt:lpstr>
      <vt:lpstr>Business Services’ Student  Satisfaction Surveys</vt:lpstr>
      <vt:lpstr>Business Services’ Contributions to Institutional Improvements (outcomes)</vt:lpstr>
      <vt:lpstr>Business Services Program Needs Identified by Program Review</vt:lpstr>
      <vt:lpstr>Business Services’ Goals Based on Program Review Analysis</vt:lpstr>
      <vt:lpstr>PowerPoint Presentation</vt:lpstr>
      <vt:lpstr>Administrative Services Program Review</vt:lpstr>
      <vt:lpstr>Bookstore Positions</vt:lpstr>
      <vt:lpstr>Food Service KPI’s</vt:lpstr>
      <vt:lpstr>SALES MIX PERCENTAGE</vt:lpstr>
      <vt:lpstr>Bookstore’s KPI’s</vt:lpstr>
      <vt:lpstr>Bookstore’s KPI’s</vt:lpstr>
      <vt:lpstr>Bookstore’s Faculty &amp; Staff  Satisfaction Surveys</vt:lpstr>
      <vt:lpstr>Bookstore’s Student  Satisfaction Surveys</vt:lpstr>
      <vt:lpstr>Food Services Contributions to Institutional Improvements (outcomes)</vt:lpstr>
      <vt:lpstr>Bookstore Program Needs Identified by Program Review</vt:lpstr>
      <vt:lpstr>Bookstore’s Goals Based on Program Review Analysis</vt:lpstr>
    </vt:vector>
  </TitlesOfParts>
  <Company>Grossmont-Cuyamaca Community College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Administrative Services Program Review</dc:title>
  <dc:creator>GCCCD</dc:creator>
  <cp:lastModifiedBy>Patty.Sparks</cp:lastModifiedBy>
  <cp:revision>94</cp:revision>
  <cp:lastPrinted>2012-11-06T22:56:08Z</cp:lastPrinted>
  <dcterms:created xsi:type="dcterms:W3CDTF">2012-11-02T16:46:11Z</dcterms:created>
  <dcterms:modified xsi:type="dcterms:W3CDTF">2013-01-15T19:42:34Z</dcterms:modified>
</cp:coreProperties>
</file>